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65" r:id="rId4"/>
    <p:sldId id="281" r:id="rId5"/>
    <p:sldId id="266" r:id="rId6"/>
    <p:sldId id="282" r:id="rId7"/>
    <p:sldId id="267" r:id="rId8"/>
    <p:sldId id="268" r:id="rId9"/>
    <p:sldId id="269" r:id="rId10"/>
    <p:sldId id="270" r:id="rId11"/>
    <p:sldId id="283" r:id="rId12"/>
    <p:sldId id="285" r:id="rId13"/>
    <p:sldId id="313" r:id="rId14"/>
    <p:sldId id="314" r:id="rId15"/>
    <p:sldId id="315" r:id="rId16"/>
    <p:sldId id="273" r:id="rId17"/>
    <p:sldId id="275" r:id="rId18"/>
    <p:sldId id="276" r:id="rId19"/>
    <p:sldId id="291" r:id="rId20"/>
    <p:sldId id="300" r:id="rId21"/>
    <p:sldId id="301" r:id="rId22"/>
    <p:sldId id="286" r:id="rId23"/>
    <p:sldId id="287" r:id="rId24"/>
    <p:sldId id="288" r:id="rId25"/>
    <p:sldId id="289" r:id="rId26"/>
    <p:sldId id="290" r:id="rId27"/>
    <p:sldId id="304" r:id="rId28"/>
    <p:sldId id="257" r:id="rId29"/>
    <p:sldId id="258" r:id="rId30"/>
    <p:sldId id="259" r:id="rId31"/>
    <p:sldId id="260" r:id="rId32"/>
    <p:sldId id="261" r:id="rId33"/>
    <p:sldId id="292" r:id="rId34"/>
    <p:sldId id="262" r:id="rId35"/>
    <p:sldId id="277" r:id="rId36"/>
    <p:sldId id="278" r:id="rId37"/>
    <p:sldId id="279" r:id="rId38"/>
    <p:sldId id="280" r:id="rId39"/>
    <p:sldId id="293" r:id="rId40"/>
    <p:sldId id="294" r:id="rId41"/>
    <p:sldId id="305" r:id="rId42"/>
    <p:sldId id="306" r:id="rId43"/>
    <p:sldId id="295" r:id="rId44"/>
    <p:sldId id="296" r:id="rId45"/>
    <p:sldId id="307" r:id="rId46"/>
    <p:sldId id="308" r:id="rId47"/>
    <p:sldId id="309" r:id="rId48"/>
    <p:sldId id="310" r:id="rId49"/>
    <p:sldId id="311" r:id="rId50"/>
    <p:sldId id="312" r:id="rId51"/>
    <p:sldId id="297" r:id="rId52"/>
    <p:sldId id="298" r:id="rId53"/>
    <p:sldId id="299" r:id="rId54"/>
    <p:sldId id="302" r:id="rId55"/>
    <p:sldId id="303" r:id="rId56"/>
    <p:sldId id="272" r:id="rId57"/>
    <p:sldId id="274" r:id="rId58"/>
    <p:sldId id="271"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38" autoAdjust="0"/>
    <p:restoredTop sz="94660"/>
  </p:normalViewPr>
  <p:slideViewPr>
    <p:cSldViewPr snapToGrid="0">
      <p:cViewPr>
        <p:scale>
          <a:sx n="112" d="100"/>
          <a:sy n="112" d="100"/>
        </p:scale>
        <p:origin x="8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AE02D68-C0CF-4B66-B41E-56B46C328833}" type="datetimeFigureOut">
              <a:rPr lang="it-IT" smtClean="0"/>
              <a:t>02/06/2016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200959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AE02D68-C0CF-4B66-B41E-56B46C328833}" type="datetimeFigureOut">
              <a:rPr lang="it-IT" smtClean="0"/>
              <a:t>02/06/2016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253108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AE02D68-C0CF-4B66-B41E-56B46C328833}" type="datetimeFigureOut">
              <a:rPr lang="it-IT" smtClean="0"/>
              <a:t>02/06/2016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170682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AE02D68-C0CF-4B66-B41E-56B46C328833}" type="datetimeFigureOut">
              <a:rPr lang="it-IT" smtClean="0"/>
              <a:t>02/06/2016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27633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6AE02D68-C0CF-4B66-B41E-56B46C328833}" type="datetimeFigureOut">
              <a:rPr lang="it-IT" smtClean="0"/>
              <a:t>02/06/2016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326641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AE02D68-C0CF-4B66-B41E-56B46C328833}" type="datetimeFigureOut">
              <a:rPr lang="it-IT" smtClean="0"/>
              <a:t>02/06/2016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3743294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AE02D68-C0CF-4B66-B41E-56B46C328833}" type="datetimeFigureOut">
              <a:rPr lang="it-IT" smtClean="0"/>
              <a:t>02/06/2016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185510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AE02D68-C0CF-4B66-B41E-56B46C328833}" type="datetimeFigureOut">
              <a:rPr lang="it-IT" smtClean="0"/>
              <a:t>02/06/2016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103343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AE02D68-C0CF-4B66-B41E-56B46C328833}" type="datetimeFigureOut">
              <a:rPr lang="it-IT" smtClean="0"/>
              <a:t>02/06/2016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158228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6AE02D68-C0CF-4B66-B41E-56B46C328833}" type="datetimeFigureOut">
              <a:rPr lang="it-IT" smtClean="0"/>
              <a:t>02/06/2016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23102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6AE02D68-C0CF-4B66-B41E-56B46C328833}" type="datetimeFigureOut">
              <a:rPr lang="it-IT" smtClean="0"/>
              <a:t>02/06/2016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0959481-08E6-487D-9589-A5363686299F}" type="slidenum">
              <a:rPr lang="it-IT" smtClean="0"/>
              <a:t>‹N›</a:t>
            </a:fld>
            <a:endParaRPr lang="it-IT"/>
          </a:p>
        </p:txBody>
      </p:sp>
    </p:spTree>
    <p:extLst>
      <p:ext uri="{BB962C8B-B14F-4D97-AF65-F5344CB8AC3E}">
        <p14:creationId xmlns:p14="http://schemas.microsoft.com/office/powerpoint/2010/main" val="193468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02D68-C0CF-4B66-B41E-56B46C328833}" type="datetimeFigureOut">
              <a:rPr lang="it-IT" smtClean="0"/>
              <a:t>02/06/2016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59481-08E6-487D-9589-A5363686299F}" type="slidenum">
              <a:rPr lang="it-IT" smtClean="0"/>
              <a:t>‹N›</a:t>
            </a:fld>
            <a:endParaRPr lang="it-IT"/>
          </a:p>
        </p:txBody>
      </p:sp>
    </p:spTree>
    <p:extLst>
      <p:ext uri="{BB962C8B-B14F-4D97-AF65-F5344CB8AC3E}">
        <p14:creationId xmlns:p14="http://schemas.microsoft.com/office/powerpoint/2010/main" val="3823747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BEBA8EAE-BF5A-486C-A8C5-ECC9F3942E4B}">
                <a14:imgProps xmlns:a14="http://schemas.microsoft.com/office/drawing/2010/main">
                  <a14:imgLayer r:embed="rId3">
                    <a14:imgEffect>
                      <a14:artisticMosiaicBubbles/>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968662"/>
            <a:ext cx="12192000" cy="9142984"/>
          </a:xfrm>
          <a:prstGeom prst="rect">
            <a:avLst/>
          </a:prstGeom>
        </p:spPr>
      </p:pic>
      <p:sp>
        <p:nvSpPr>
          <p:cNvPr id="2" name="Titolo 1"/>
          <p:cNvSpPr>
            <a:spLocks noGrp="1"/>
          </p:cNvSpPr>
          <p:nvPr>
            <p:ph type="title"/>
          </p:nvPr>
        </p:nvSpPr>
        <p:spPr>
          <a:xfrm>
            <a:off x="838200" y="365124"/>
            <a:ext cx="10515600" cy="5511973"/>
          </a:xfrm>
        </p:spPr>
        <p:txBody>
          <a:bodyPr>
            <a:normAutofit/>
          </a:bodyPr>
          <a:lstStyle/>
          <a:p>
            <a:pPr algn="ctr"/>
            <a:r>
              <a:rPr lang="it-IT" sz="13800" b="1" dirty="0" smtClean="0">
                <a:effectLst>
                  <a:outerShdw blurRad="38100" dist="38100" dir="2700000" algn="tl">
                    <a:srgbClr val="000000">
                      <a:alpha val="43137"/>
                    </a:srgbClr>
                  </a:outerShdw>
                </a:effectLst>
              </a:rPr>
              <a:t>PROBABILITÀ</a:t>
            </a:r>
            <a:endParaRPr lang="it-IT" sz="13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85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egnaposto contenuto 2"/>
          <p:cNvSpPr>
            <a:spLocks noGrp="1"/>
          </p:cNvSpPr>
          <p:nvPr>
            <p:ph idx="1"/>
          </p:nvPr>
        </p:nvSpPr>
        <p:spPr>
          <a:xfrm>
            <a:off x="838200" y="2020186"/>
            <a:ext cx="10515600" cy="4156777"/>
          </a:xfrm>
        </p:spPr>
        <p:txBody>
          <a:bodyPr/>
          <a:lstStyle/>
          <a:p>
            <a:pPr marL="0" indent="0">
              <a:buNone/>
            </a:pPr>
            <a:r>
              <a:rPr lang="it-IT" dirty="0" smtClean="0">
                <a:solidFill>
                  <a:schemeClr val="bg1"/>
                </a:solidFill>
                <a:effectLst>
                  <a:outerShdw blurRad="38100" dist="38100" dir="2700000" algn="tl">
                    <a:srgbClr val="000000">
                      <a:alpha val="43137"/>
                    </a:srgbClr>
                  </a:outerShdw>
                </a:effectLst>
              </a:rPr>
              <a:t>Ipotizzando che un osservatore guardi la quinta serie da 10 prove noterà una distribuzione diversa:</a:t>
            </a:r>
          </a:p>
          <a:p>
            <a:pPr marL="0" indent="0">
              <a:buNone/>
            </a:pPr>
            <a:r>
              <a:rPr lang="it-IT" dirty="0" smtClean="0">
                <a:solidFill>
                  <a:schemeClr val="bg1"/>
                </a:solidFill>
                <a:effectLst>
                  <a:outerShdw blurRad="38100" dist="38100" dir="2700000" algn="tl">
                    <a:srgbClr val="000000">
                      <a:alpha val="43137"/>
                    </a:srgbClr>
                  </a:outerShdw>
                </a:effectLst>
              </a:rPr>
              <a:t>Pari 70%	Primi 20%	Dispari 30%</a:t>
            </a:r>
          </a:p>
          <a:p>
            <a:pPr marL="0" indent="0">
              <a:buNone/>
            </a:pPr>
            <a:r>
              <a:rPr lang="it-IT" dirty="0" smtClean="0">
                <a:solidFill>
                  <a:schemeClr val="bg1"/>
                </a:solidFill>
                <a:effectLst>
                  <a:outerShdw blurRad="38100" dist="38100" dir="2700000" algn="tl">
                    <a:srgbClr val="000000">
                      <a:alpha val="43137"/>
                    </a:srgbClr>
                  </a:outerShdw>
                </a:effectLst>
              </a:rPr>
              <a:t>Analizzando i dati potrebbe presupporre che sia molto probabile che esca un numero pari, puntando maggiormente su quella scelta.</a:t>
            </a:r>
          </a:p>
          <a:p>
            <a:pPr marL="0" indent="0">
              <a:buNone/>
            </a:pPr>
            <a:r>
              <a:rPr lang="it-IT" dirty="0" smtClean="0">
                <a:solidFill>
                  <a:schemeClr val="bg1"/>
                </a:solidFill>
                <a:effectLst>
                  <a:outerShdw blurRad="38100" dist="38100" dir="2700000" algn="tl">
                    <a:srgbClr val="000000">
                      <a:alpha val="43137"/>
                    </a:srgbClr>
                  </a:outerShdw>
                </a:effectLst>
              </a:rPr>
              <a:t>Questa considerazione è del tutto soggettiva.</a:t>
            </a:r>
            <a:endParaRPr lang="it-IT"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777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Scommesse (non) eque</a:t>
            </a:r>
            <a:r>
              <a:rPr lang="it-IT" dirty="0" smtClean="0"/>
              <a:t> </a:t>
            </a:r>
            <a:endParaRPr lang="it-IT" dirty="0"/>
          </a:p>
        </p:txBody>
      </p:sp>
      <p:sp>
        <p:nvSpPr>
          <p:cNvPr id="3" name="Segnaposto contenuto 2"/>
          <p:cNvSpPr>
            <a:spLocks noGrp="1"/>
          </p:cNvSpPr>
          <p:nvPr>
            <p:ph idx="1"/>
          </p:nvPr>
        </p:nvSpPr>
        <p:spPr>
          <a:xfrm>
            <a:off x="838200" y="2330027"/>
            <a:ext cx="10515600" cy="3846936"/>
          </a:xfrm>
        </p:spPr>
        <p:txBody>
          <a:bodyPr/>
          <a:lstStyle/>
          <a:p>
            <a:pPr marL="0" indent="0">
              <a:buNone/>
            </a:pPr>
            <a:r>
              <a:rPr lang="it-IT" dirty="0"/>
              <a:t>La probabilità soggettiva può quindi essere considerata la probabilità più “veritiera” se consideriamo che la probabilità non è legata al mondo che ci circonda, ma bensì alla nostra interiorità. Conoscendo la definizione di probabilità soggettiva consideriamo i possibili casi applicati alla </a:t>
            </a:r>
            <a:r>
              <a:rPr lang="it-IT" dirty="0" smtClean="0"/>
              <a:t>normale roulette (costituita da 37 numeri, di cui lo 0 risulta nullo).</a:t>
            </a:r>
            <a:endParaRPr lang="it-IT" dirty="0"/>
          </a:p>
        </p:txBody>
      </p:sp>
    </p:spTree>
    <p:extLst>
      <p:ext uri="{BB962C8B-B14F-4D97-AF65-F5344CB8AC3E}">
        <p14:creationId xmlns:p14="http://schemas.microsoft.com/office/powerpoint/2010/main" val="2904581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25690"/>
            <a:ext cx="10515600" cy="5644383"/>
          </a:xfrm>
        </p:spPr>
        <p:txBody>
          <a:bodyPr>
            <a:normAutofit fontScale="92500" lnSpcReduction="20000"/>
          </a:bodyPr>
          <a:lstStyle/>
          <a:p>
            <a:pPr lvl="0">
              <a:buFont typeface="Wingdings" panose="05000000000000000000" pitchFamily="2" charset="2"/>
              <a:buChar char="Ø"/>
            </a:pPr>
            <a:r>
              <a:rPr lang="it-IT" dirty="0"/>
              <a:t>“Scommetto 1$ su un numero pari. Se esce un numero pari guadagno 1$ (il banco mi restituisce 2$).”</a:t>
            </a:r>
          </a:p>
          <a:p>
            <a:pPr marL="0" indent="0">
              <a:buNone/>
            </a:pPr>
            <a:r>
              <a:rPr lang="it-IT" dirty="0"/>
              <a:t>Su di essa ritroviamo la presenza di 18 numeri pari e 18 numeri dispari (escludendo lo zero).</a:t>
            </a:r>
          </a:p>
          <a:p>
            <a:pPr marL="0" indent="0">
              <a:buNone/>
            </a:pPr>
            <a:r>
              <a:rPr lang="it-IT" dirty="0"/>
              <a:t>Guadagnare 1$ : p= 18/37</a:t>
            </a:r>
          </a:p>
          <a:p>
            <a:pPr marL="0" indent="0">
              <a:buNone/>
            </a:pPr>
            <a:r>
              <a:rPr lang="it-IT" dirty="0"/>
              <a:t>Perdere –1$ : p= 19/37 (comprendendo i numeri dispari e anche lo 0)</a:t>
            </a:r>
          </a:p>
          <a:p>
            <a:pPr marL="0" indent="0">
              <a:buNone/>
            </a:pPr>
            <a:r>
              <a:rPr lang="it-IT" dirty="0"/>
              <a:t>Quindi realmente il nostro “guadagno” secondo la probabilità sarebbe di:</a:t>
            </a:r>
          </a:p>
          <a:p>
            <a:pPr marL="0" indent="0">
              <a:buNone/>
            </a:pPr>
            <a:r>
              <a:rPr lang="it-IT" dirty="0"/>
              <a:t>E = -19/37 + 18/37 = -1/37</a:t>
            </a:r>
          </a:p>
          <a:p>
            <a:pPr lvl="0">
              <a:buFont typeface="Wingdings" panose="05000000000000000000" pitchFamily="2" charset="2"/>
              <a:buChar char="Ø"/>
            </a:pPr>
            <a:r>
              <a:rPr lang="it-IT" dirty="0"/>
              <a:t>“Scommetto 1$ su un singolo numero. Se esce quel numero guadagno 35 $ (il banco mi restituisce 37$)”</a:t>
            </a:r>
          </a:p>
          <a:p>
            <a:pPr marL="0" indent="0">
              <a:buNone/>
            </a:pPr>
            <a:r>
              <a:rPr lang="it-IT" dirty="0"/>
              <a:t>Guadagnare 35$ : p = 1/37</a:t>
            </a:r>
          </a:p>
          <a:p>
            <a:pPr marL="0" indent="0">
              <a:buNone/>
            </a:pPr>
            <a:r>
              <a:rPr lang="it-IT" dirty="0"/>
              <a:t>Perdere -1$ : p = 36/37</a:t>
            </a:r>
          </a:p>
          <a:p>
            <a:pPr marL="0" indent="0">
              <a:buNone/>
            </a:pPr>
            <a:r>
              <a:rPr lang="it-IT" dirty="0"/>
              <a:t>Quindi il nostro reale guadagno E: </a:t>
            </a:r>
          </a:p>
          <a:p>
            <a:pPr marL="0" indent="0">
              <a:buNone/>
            </a:pPr>
            <a:r>
              <a:rPr lang="it-IT" dirty="0"/>
              <a:t>E = 35$ * 1/37 – 1$ * 36/37 = -</a:t>
            </a:r>
            <a:r>
              <a:rPr lang="it-IT" dirty="0" smtClean="0"/>
              <a:t>1/37</a:t>
            </a:r>
            <a:endParaRPr lang="it-IT" dirty="0"/>
          </a:p>
        </p:txBody>
      </p:sp>
    </p:spTree>
    <p:extLst>
      <p:ext uri="{BB962C8B-B14F-4D97-AF65-F5344CB8AC3E}">
        <p14:creationId xmlns:p14="http://schemas.microsoft.com/office/powerpoint/2010/main" val="160855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052945"/>
            <a:ext cx="10515600" cy="5124018"/>
          </a:xfrm>
        </p:spPr>
        <p:txBody>
          <a:bodyPr>
            <a:normAutofit fontScale="92500"/>
          </a:bodyPr>
          <a:lstStyle/>
          <a:p>
            <a:pPr lvl="0"/>
            <a:r>
              <a:rPr lang="it-IT" dirty="0"/>
              <a:t>“Scommetto 1$ su una terzina (tre numeri fra loro vicini sulla ruota o anche casuali)”.</a:t>
            </a:r>
          </a:p>
          <a:p>
            <a:r>
              <a:rPr lang="it-IT" dirty="0"/>
              <a:t>Escludendo lo 0 (nullo), sulla ruota sono disposti 36 numeri. Considerando in terzine, dividiamo il 36 per 3, così da ottenere ciò che il banco mi restituisce in caso di vincita cioè 12$ (con guadagno di 11$).</a:t>
            </a:r>
          </a:p>
          <a:p>
            <a:r>
              <a:rPr lang="it-IT" dirty="0"/>
              <a:t> Guadagnare 11$ : p= 3/37 </a:t>
            </a:r>
          </a:p>
          <a:p>
            <a:r>
              <a:rPr lang="it-IT" dirty="0"/>
              <a:t> Perdere -1$ : p= 34/37</a:t>
            </a:r>
          </a:p>
          <a:p>
            <a:r>
              <a:rPr lang="it-IT" dirty="0"/>
              <a:t>E= -1$ * 34/37 +11$ * 3/37 = -1/37</a:t>
            </a:r>
          </a:p>
          <a:p>
            <a:r>
              <a:rPr lang="it-IT" dirty="0"/>
              <a:t>Ciò significa che qualsiasi sia la scommessa che si propone, il guadagno per ogni giocata è sempre uguale ed è comunque sempre negativo. Difatti al banco, spetterebbero 1/37 $ = 0,027 $ cioè circa 2,7 $ a giocata</a:t>
            </a:r>
            <a:r>
              <a:rPr lang="it-IT" dirty="0" smtClean="0"/>
              <a:t>.</a:t>
            </a:r>
            <a:endParaRPr lang="it-IT" dirty="0"/>
          </a:p>
        </p:txBody>
      </p:sp>
    </p:spTree>
    <p:extLst>
      <p:ext uri="{BB962C8B-B14F-4D97-AF65-F5344CB8AC3E}">
        <p14:creationId xmlns:p14="http://schemas.microsoft.com/office/powerpoint/2010/main" val="169612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45127"/>
            <a:ext cx="10515600" cy="5331836"/>
          </a:xfrm>
        </p:spPr>
        <p:txBody>
          <a:bodyPr>
            <a:normAutofit lnSpcReduction="10000"/>
          </a:bodyPr>
          <a:lstStyle/>
          <a:p>
            <a:r>
              <a:rPr lang="it-IT" dirty="0"/>
              <a:t>Abbiamo quindi deciso di costruire una roulette equa, chiama ROULETTE GIUSTA.</a:t>
            </a:r>
          </a:p>
          <a:p>
            <a:r>
              <a:rPr lang="it-IT" dirty="0"/>
              <a:t>La nostra ruota è costituita di 40 spicchi numerati da 0 a 39. Questa volta lo 0 non ha valore nullo, ma viene considerato un numero pari. Proviamo a effettuare le scommesse precedenti con la nostra roulette.</a:t>
            </a:r>
          </a:p>
          <a:p>
            <a:r>
              <a:rPr lang="it-IT" dirty="0"/>
              <a:t> </a:t>
            </a:r>
          </a:p>
          <a:p>
            <a:pPr lvl="0"/>
            <a:r>
              <a:rPr lang="it-IT" dirty="0"/>
              <a:t>“Scommetto 1$ su un numero pari. Se esce un numero pari guadagno 1$ (il banco mi restituisce 2$).”</a:t>
            </a:r>
          </a:p>
          <a:p>
            <a:r>
              <a:rPr lang="it-IT" dirty="0"/>
              <a:t>Su di essa ritroviamo la presenza di 20 numeri pari (includendo lo zero) e 20 numeri dispari.</a:t>
            </a:r>
          </a:p>
          <a:p>
            <a:r>
              <a:rPr lang="it-IT" dirty="0"/>
              <a:t>Guadagnare 1$ : p= 20/40</a:t>
            </a:r>
          </a:p>
          <a:p>
            <a:r>
              <a:rPr lang="it-IT" dirty="0"/>
              <a:t>Perdere –1$ : p= </a:t>
            </a:r>
            <a:r>
              <a:rPr lang="it-IT" dirty="0" smtClean="0"/>
              <a:t>20/40</a:t>
            </a:r>
            <a:endParaRPr lang="it-IT" dirty="0"/>
          </a:p>
        </p:txBody>
      </p:sp>
    </p:spTree>
    <p:extLst>
      <p:ext uri="{BB962C8B-B14F-4D97-AF65-F5344CB8AC3E}">
        <p14:creationId xmlns:p14="http://schemas.microsoft.com/office/powerpoint/2010/main" val="3978811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343891"/>
            <a:ext cx="10515600" cy="4833072"/>
          </a:xfrm>
        </p:spPr>
        <p:txBody>
          <a:bodyPr/>
          <a:lstStyle/>
          <a:p>
            <a:pPr marL="0" indent="0">
              <a:buNone/>
            </a:pPr>
            <a:r>
              <a:rPr lang="it-IT" dirty="0"/>
              <a:t>Quindi : E = -1$ * 20/40 + 1$ * 20/40 = </a:t>
            </a:r>
            <a:r>
              <a:rPr lang="it-IT" b="1" dirty="0" smtClean="0"/>
              <a:t>0</a:t>
            </a:r>
          </a:p>
          <a:p>
            <a:pPr marL="0" indent="0">
              <a:buNone/>
            </a:pPr>
            <a:r>
              <a:rPr lang="it-IT" dirty="0"/>
              <a:t>In </a:t>
            </a:r>
            <a:r>
              <a:rPr lang="it-IT" dirty="0" smtClean="0"/>
              <a:t>questo caso, </a:t>
            </a:r>
            <a:r>
              <a:rPr lang="it-IT" dirty="0"/>
              <a:t>viene reso nullo il guadagno per giocata sia del giocatore sia dello stesso banco. </a:t>
            </a:r>
            <a:r>
              <a:rPr lang="it-IT" dirty="0" smtClean="0"/>
              <a:t>Così facendo </a:t>
            </a:r>
            <a:r>
              <a:rPr lang="it-IT" dirty="0"/>
              <a:t>si può realmente parlare di una scommessa </a:t>
            </a:r>
            <a:r>
              <a:rPr lang="it-IT" dirty="0" smtClean="0"/>
              <a:t>equa.</a:t>
            </a:r>
          </a:p>
          <a:p>
            <a:pPr marL="0" indent="0">
              <a:buNone/>
            </a:pPr>
            <a:r>
              <a:rPr lang="it-IT" dirty="0" smtClean="0"/>
              <a:t>Inoltre</a:t>
            </a:r>
            <a:r>
              <a:rPr lang="it-IT" dirty="0"/>
              <a:t>, c’è da considerare che il reale trucco che sta alla base della roulette è la presenza di un numero dispari di spicchi in totale (37) e l’utilizzo dello 0, con valore nullo, che vanno a costituire quello scarto che rappresenta il guadagno del banco e rende la scommessa non equa</a:t>
            </a:r>
            <a:r>
              <a:rPr lang="it-IT" dirty="0" smtClean="0"/>
              <a:t>.</a:t>
            </a:r>
            <a:endParaRPr lang="it-IT" dirty="0"/>
          </a:p>
        </p:txBody>
      </p:sp>
    </p:spTree>
    <p:extLst>
      <p:ext uri="{BB962C8B-B14F-4D97-AF65-F5344CB8AC3E}">
        <p14:creationId xmlns:p14="http://schemas.microsoft.com/office/powerpoint/2010/main" val="45528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140" y="1690688"/>
            <a:ext cx="7260860" cy="5167312"/>
          </a:xfrm>
          <a:prstGeom prst="roundRect">
            <a:avLst>
              <a:gd name="adj" fmla="val 18986"/>
            </a:avLst>
          </a:prstGeom>
          <a:solidFill>
            <a:srgbClr val="FFFFFF">
              <a:shade val="85000"/>
            </a:srgbClr>
          </a:solidFill>
          <a:ln>
            <a:noFill/>
          </a:ln>
          <a:effectLst>
            <a:reflection blurRad="12700" stA="38000" endPos="28000" dist="5000" dir="5400000" sy="-100000" algn="bl" rotWithShape="0"/>
          </a:effectLst>
        </p:spPr>
      </p:pic>
      <p:sp>
        <p:nvSpPr>
          <p:cNvPr id="2" name="Titolo 1"/>
          <p:cNvSpPr>
            <a:spLocks noGrp="1"/>
          </p:cNvSpPr>
          <p:nvPr>
            <p:ph type="title"/>
          </p:nvPr>
        </p:nvSpPr>
        <p:spPr/>
        <p:txBody>
          <a:bodyPr/>
          <a:lstStyle/>
          <a:p>
            <a:r>
              <a:rPr lang="it-IT" dirty="0" smtClean="0"/>
              <a:t>Teorema delle prove ripetute</a:t>
            </a:r>
            <a:endParaRPr lang="it-IT" dirty="0"/>
          </a:p>
        </p:txBody>
      </p:sp>
      <p:sp>
        <p:nvSpPr>
          <p:cNvPr id="3" name="Segnaposto contenuto 2"/>
          <p:cNvSpPr>
            <a:spLocks noGrp="1"/>
          </p:cNvSpPr>
          <p:nvPr>
            <p:ph idx="1"/>
          </p:nvPr>
        </p:nvSpPr>
        <p:spPr>
          <a:xfrm>
            <a:off x="838200" y="1690687"/>
            <a:ext cx="4092940" cy="4646317"/>
          </a:xfrm>
        </p:spPr>
        <p:txBody>
          <a:bodyPr>
            <a:normAutofit/>
          </a:bodyPr>
          <a:lstStyle/>
          <a:p>
            <a:pPr marL="0" indent="0">
              <a:buNone/>
            </a:pPr>
            <a:r>
              <a:rPr lang="it-IT" dirty="0"/>
              <a:t>Consideriamo </a:t>
            </a:r>
            <a:r>
              <a:rPr lang="it-IT" i="1" dirty="0"/>
              <a:t>n</a:t>
            </a:r>
            <a:r>
              <a:rPr lang="it-IT" dirty="0"/>
              <a:t> prove ripetute stocasticamente fra loro indipendenti.</a:t>
            </a:r>
          </a:p>
          <a:p>
            <a:pPr marL="0" indent="0">
              <a:buNone/>
            </a:pPr>
            <a:r>
              <a:rPr lang="it-IT" dirty="0"/>
              <a:t>Studiamo un particolare caso legato alla </a:t>
            </a:r>
            <a:r>
              <a:rPr lang="it-IT" dirty="0" smtClean="0"/>
              <a:t>ruota:</a:t>
            </a:r>
          </a:p>
          <a:p>
            <a:pPr marL="0" indent="0">
              <a:buNone/>
            </a:pPr>
            <a:r>
              <a:rPr lang="it-IT" dirty="0" smtClean="0"/>
              <a:t>“Su </a:t>
            </a:r>
            <a:r>
              <a:rPr lang="it-IT" dirty="0"/>
              <a:t>10 giri di ruota effettuati vogliamo calcolare la probabilità che esca un numero pari esattamente 4 </a:t>
            </a:r>
            <a:r>
              <a:rPr lang="it-IT" dirty="0" smtClean="0"/>
              <a:t>volte.”</a:t>
            </a:r>
          </a:p>
        </p:txBody>
      </p:sp>
    </p:spTree>
    <p:extLst>
      <p:ext uri="{BB962C8B-B14F-4D97-AF65-F5344CB8AC3E}">
        <p14:creationId xmlns:p14="http://schemas.microsoft.com/office/powerpoint/2010/main" val="2185141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mc:AlternateContent xmlns:mc="http://schemas.openxmlformats.org/markup-compatibility/2006">
        <mc:Choice xmlns:a14="http://schemas.microsoft.com/office/drawing/2010/main" Requires="a14">
          <p:sp>
            <p:nvSpPr>
              <p:cNvPr id="3" name="Segnaposto contenuto 2"/>
              <p:cNvSpPr>
                <a:spLocks noGrp="1"/>
              </p:cNvSpPr>
              <p:nvPr>
                <p:ph idx="1"/>
              </p:nvPr>
            </p:nvSpPr>
            <p:spPr>
              <a:xfrm>
                <a:off x="838200" y="1275907"/>
                <a:ext cx="10515600" cy="4901056"/>
              </a:xfrm>
            </p:spPr>
            <p:txBody>
              <a:bodyPr/>
              <a:lstStyle/>
              <a:p>
                <a:pPr marL="0" indent="0">
                  <a:buNone/>
                </a:pPr>
                <a:r>
                  <a:rPr lang="it-IT" dirty="0" smtClean="0">
                    <a:effectLst>
                      <a:outerShdw blurRad="38100" dist="38100" dir="2700000" algn="tl">
                        <a:srgbClr val="000000">
                          <a:alpha val="43137"/>
                        </a:srgbClr>
                      </a:outerShdw>
                    </a:effectLst>
                  </a:rPr>
                  <a:t>Considerando la ruota costituita di 39 numeri, di cui 19 pari e 20 dispari, la probabilità per la presenza di un numero pari è di 19/40 mentre quella di un numero dispari è di 21/40.</a:t>
                </a:r>
              </a:p>
              <a:p>
                <a:pPr marL="0" indent="0">
                  <a:buNone/>
                </a:pPr>
                <a:endParaRPr lang="it-IT" dirty="0" smtClean="0">
                  <a:effectLst>
                    <a:outerShdw blurRad="38100" dist="38100" dir="2700000" algn="tl">
                      <a:srgbClr val="000000">
                        <a:alpha val="43137"/>
                      </a:srgbClr>
                    </a:outerShdw>
                  </a:effectLst>
                </a:endParaRPr>
              </a:p>
              <a:p>
                <a:pPr marL="0" indent="0">
                  <a:buNone/>
                </a:pPr>
                <a:r>
                  <a:rPr lang="it-IT" dirty="0">
                    <a:effectLst>
                      <a:outerShdw blurRad="38100" dist="38100" dir="2700000" algn="tl">
                        <a:srgbClr val="000000">
                          <a:alpha val="43137"/>
                        </a:srgbClr>
                      </a:outerShdw>
                    </a:effectLst>
                  </a:rPr>
                  <a:t>Quindi, per le varie combinazioni, tutte equiprobabili, la probabilità per ogni singola combinazione è di:</a:t>
                </a:r>
              </a:p>
              <a:p>
                <a:pPr marL="0" indent="0">
                  <a:buNone/>
                </a:pPr>
                <a14:m>
                  <m:oMathPara xmlns:m="http://schemas.openxmlformats.org/officeDocument/2006/math">
                    <m:oMathParaPr>
                      <m:jc m:val="centerGroup"/>
                    </m:oMathParaPr>
                    <m:oMath xmlns:m="http://schemas.openxmlformats.org/officeDocument/2006/math">
                      <m:r>
                        <m:rPr>
                          <m:sty m:val="p"/>
                        </m:rPr>
                        <a:rPr lang="it-IT" b="0" i="0" smtClean="0">
                          <a:effectLst>
                            <a:outerShdw blurRad="38100" dist="38100" dir="2700000" algn="tl">
                              <a:srgbClr val="000000">
                                <a:alpha val="43137"/>
                              </a:srgbClr>
                            </a:outerShdw>
                          </a:effectLst>
                          <a:latin typeface="Cambria Math" panose="02040503050406030204" pitchFamily="18" charset="0"/>
                        </a:rPr>
                        <m:t>p</m:t>
                      </m:r>
                      <m:d>
                        <m:dPr>
                          <m:ctrlPr>
                            <a:rPr lang="it-IT" b="0" i="1" smtClean="0">
                              <a:effectLst>
                                <a:outerShdw blurRad="38100" dist="38100" dir="2700000" algn="tl">
                                  <a:srgbClr val="000000">
                                    <a:alpha val="43137"/>
                                  </a:srgbClr>
                                </a:outerShdw>
                              </a:effectLst>
                              <a:latin typeface="Cambria Math" panose="02040503050406030204" pitchFamily="18" charset="0"/>
                            </a:rPr>
                          </m:ctrlPr>
                        </m:dPr>
                        <m:e>
                          <m:r>
                            <m:rPr>
                              <m:sty m:val="p"/>
                            </m:rPr>
                            <a:rPr lang="it-IT" b="0" i="0" smtClean="0">
                              <a:effectLst>
                                <a:outerShdw blurRad="38100" dist="38100" dir="2700000" algn="tl">
                                  <a:srgbClr val="000000">
                                    <a:alpha val="43137"/>
                                  </a:srgbClr>
                                </a:outerShdw>
                              </a:effectLst>
                              <a:latin typeface="Cambria Math" panose="02040503050406030204" pitchFamily="18" charset="0"/>
                            </a:rPr>
                            <m:t>E</m:t>
                          </m:r>
                        </m:e>
                      </m:d>
                      <m:r>
                        <a:rPr lang="it-IT" b="0" i="0" smtClean="0">
                          <a:effectLst>
                            <a:outerShdw blurRad="38100" dist="38100" dir="2700000" algn="tl">
                              <a:srgbClr val="000000">
                                <a:alpha val="43137"/>
                              </a:srgbClr>
                            </a:outerShdw>
                          </a:effectLst>
                          <a:latin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rPr>
                            <m:t>19</m:t>
                          </m:r>
                        </m:num>
                        <m:den>
                          <m:r>
                            <a:rPr lang="it-IT" b="0" i="0" smtClean="0">
                              <a:effectLst>
                                <a:outerShdw blurRad="38100" dist="38100" dir="2700000" algn="tl">
                                  <a:srgbClr val="000000">
                                    <a:alpha val="43137"/>
                                  </a:srgbClr>
                                </a:outerShdw>
                              </a:effectLst>
                              <a:latin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rPr>
                            <m:t>19</m:t>
                          </m:r>
                        </m:num>
                        <m:den>
                          <m:r>
                            <a:rPr lang="it-IT" b="0" i="0" smtClean="0">
                              <a:effectLst>
                                <a:outerShdw blurRad="38100" dist="38100" dir="2700000" algn="tl">
                                  <a:srgbClr val="000000">
                                    <a:alpha val="43137"/>
                                  </a:srgbClr>
                                </a:outerShdw>
                              </a:effectLst>
                              <a:latin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rPr>
                            <m:t>19</m:t>
                          </m:r>
                        </m:num>
                        <m:den>
                          <m:r>
                            <a:rPr lang="it-IT" b="0" i="0" smtClean="0">
                              <a:effectLst>
                                <a:outerShdw blurRad="38100" dist="38100" dir="2700000" algn="tl">
                                  <a:srgbClr val="000000">
                                    <a:alpha val="43137"/>
                                  </a:srgbClr>
                                </a:outerShdw>
                              </a:effectLst>
                              <a:latin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rPr>
                            <m:t>19</m:t>
                          </m:r>
                        </m:num>
                        <m:den>
                          <m:r>
                            <a:rPr lang="it-IT" b="0" i="0" smtClean="0">
                              <a:effectLst>
                                <a:outerShdw blurRad="38100" dist="38100" dir="2700000" algn="tl">
                                  <a:srgbClr val="000000">
                                    <a:alpha val="43137"/>
                                  </a:srgbClr>
                                </a:outerShdw>
                              </a:effectLst>
                              <a:latin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m:t>
                          </m:r>
                        </m:num>
                        <m:den>
                          <m:r>
                            <a:rPr lang="it-IT"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m:t>
                          </m:r>
                        </m:num>
                        <m:den>
                          <m:r>
                            <a:rPr lang="it-IT"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m:t>
                          </m:r>
                        </m:num>
                        <m:den>
                          <m:r>
                            <a:rPr lang="it-IT"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m:t>
                          </m:r>
                        </m:num>
                        <m:den>
                          <m:r>
                            <a:rPr lang="it-IT"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m:t>
                          </m:r>
                        </m:num>
                        <m:den>
                          <m:r>
                            <a:rPr lang="it-IT"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40</m:t>
                          </m:r>
                        </m:den>
                      </m:f>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f>
                        <m:fPr>
                          <m:ctrlPr>
                            <a:rPr lang="it-IT"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fPr>
                        <m:num>
                          <m:r>
                            <a:rPr lang="it-IT" i="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2</m:t>
                          </m:r>
                          <m:r>
                            <a:rPr lang="it-IT" b="0"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1</m:t>
                          </m:r>
                        </m:num>
                        <m:den>
                          <m:r>
                            <a:rPr lang="it-IT" b="0" i="0"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40</m:t>
                          </m:r>
                        </m:den>
                      </m:f>
                    </m:oMath>
                  </m:oMathPara>
                </a14:m>
                <a:endParaRPr lang="it-IT" dirty="0" smtClean="0">
                  <a:effectLst>
                    <a:outerShdw blurRad="38100" dist="38100" dir="2700000" algn="tl">
                      <a:srgbClr val="000000">
                        <a:alpha val="43137"/>
                      </a:srgbClr>
                    </a:outerShdw>
                  </a:effectLst>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838200" y="1275907"/>
                <a:ext cx="10515600" cy="4901056"/>
              </a:xfrm>
              <a:blipFill>
                <a:blip r:embed="rId3"/>
                <a:stretch>
                  <a:fillRect l="-1275" t="-2114" r="-1565"/>
                </a:stretch>
              </a:blipFill>
            </p:spPr>
            <p:txBody>
              <a:bodyPr/>
              <a:lstStyle/>
              <a:p>
                <a:r>
                  <a:rPr lang="it-IT">
                    <a:noFill/>
                  </a:rPr>
                  <a:t> </a:t>
                </a:r>
              </a:p>
            </p:txBody>
          </p:sp>
        </mc:Fallback>
      </mc:AlternateContent>
    </p:spTree>
    <p:extLst>
      <p:ext uri="{BB962C8B-B14F-4D97-AF65-F5344CB8AC3E}">
        <p14:creationId xmlns:p14="http://schemas.microsoft.com/office/powerpoint/2010/main" val="1533518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219154" cy="6858000"/>
          </a:xfrm>
          <a:prstGeom prst="rect">
            <a:avLst/>
          </a:prstGeom>
        </p:spPr>
      </p:pic>
      <mc:AlternateContent xmlns:mc="http://schemas.openxmlformats.org/markup-compatibility/2006">
        <mc:Choice xmlns:a14="http://schemas.microsoft.com/office/drawing/2010/main" Requires="a14">
          <p:sp>
            <p:nvSpPr>
              <p:cNvPr id="3" name="Segnaposto contenuto 2"/>
              <p:cNvSpPr>
                <a:spLocks noGrp="1"/>
              </p:cNvSpPr>
              <p:nvPr>
                <p:ph idx="1"/>
              </p:nvPr>
            </p:nvSpPr>
            <p:spPr>
              <a:xfrm>
                <a:off x="838200" y="723014"/>
                <a:ext cx="10515600" cy="5453949"/>
              </a:xfrm>
            </p:spPr>
            <p:txBody>
              <a:bodyPr>
                <a:normAutofit lnSpcReduction="10000"/>
              </a:bodyPr>
              <a:lstStyle/>
              <a:p>
                <a:pPr marL="0" indent="0">
                  <a:buNone/>
                </a:pPr>
                <a:r>
                  <a:rPr lang="it-IT" dirty="0" smtClean="0">
                    <a:solidFill>
                      <a:schemeClr val="bg1"/>
                    </a:solidFill>
                    <a:effectLst>
                      <a:outerShdw blurRad="38100" dist="38100" dir="2700000" algn="tl">
                        <a:srgbClr val="000000">
                          <a:alpha val="43137"/>
                        </a:srgbClr>
                      </a:outerShdw>
                    </a:effectLst>
                  </a:rPr>
                  <a:t>Dovendo considerare però le varie combinazioni, sfrutteremo il coefficiente binomiale:</a:t>
                </a:r>
              </a:p>
              <a:p>
                <a:pPr marL="0" indent="0">
                  <a:buNone/>
                </a:pPr>
                <a14:m>
                  <m:oMathPara xmlns:m="http://schemas.openxmlformats.org/officeDocument/2006/math">
                    <m:oMathParaPr>
                      <m:jc m:val="centerGroup"/>
                    </m:oMathParaPr>
                    <m:oMath xmlns:m="http://schemas.openxmlformats.org/officeDocument/2006/math">
                      <m:r>
                        <m:rPr>
                          <m:nor/>
                        </m:rPr>
                        <a:rPr lang="it-IT" smtClean="0">
                          <a:solidFill>
                            <a:schemeClr val="bg1"/>
                          </a:solidFill>
                          <a:effectLst>
                            <a:outerShdw blurRad="38100" dist="38100" dir="2700000" algn="tl">
                              <a:srgbClr val="000000">
                                <a:alpha val="43137"/>
                              </a:srgbClr>
                            </a:outerShdw>
                          </a:effectLst>
                        </a:rPr>
                        <m:t>P</m:t>
                      </m:r>
                      <m:r>
                        <m:rPr>
                          <m:nor/>
                        </m:rPr>
                        <a:rPr lang="it-IT" smtClean="0">
                          <a:solidFill>
                            <a:schemeClr val="bg1"/>
                          </a:solidFill>
                          <a:effectLst>
                            <a:outerShdw blurRad="38100" dist="38100" dir="2700000" algn="tl">
                              <a:srgbClr val="000000">
                                <a:alpha val="43137"/>
                              </a:srgbClr>
                            </a:outerShdw>
                          </a:effectLst>
                        </a:rPr>
                        <m:t>(</m:t>
                      </m:r>
                      <m:r>
                        <m:rPr>
                          <m:nor/>
                        </m:rPr>
                        <a:rPr lang="it-IT" smtClean="0">
                          <a:solidFill>
                            <a:schemeClr val="bg1"/>
                          </a:solidFill>
                          <a:effectLst>
                            <a:outerShdw blurRad="38100" dist="38100" dir="2700000" algn="tl">
                              <a:srgbClr val="000000">
                                <a:alpha val="43137"/>
                              </a:srgbClr>
                            </a:outerShdw>
                          </a:effectLst>
                        </a:rPr>
                        <m:t>E</m:t>
                      </m:r>
                      <m:r>
                        <m:rPr>
                          <m:nor/>
                        </m:rPr>
                        <a:rPr lang="it-IT" smtClean="0">
                          <a:solidFill>
                            <a:schemeClr val="bg1"/>
                          </a:solidFill>
                          <a:effectLst>
                            <a:outerShdw blurRad="38100" dist="38100" dir="2700000" algn="tl">
                              <a:srgbClr val="000000">
                                <a:alpha val="43137"/>
                              </a:srgbClr>
                            </a:outerShdw>
                          </a:effectLst>
                        </a:rPr>
                        <m:t>)</m:t>
                      </m:r>
                      <m:r>
                        <m:rPr>
                          <m:nor/>
                        </m:rPr>
                        <a:rPr lang="it-IT" smtClean="0">
                          <a:solidFill>
                            <a:schemeClr val="bg1"/>
                          </a:solidFill>
                          <a:effectLst>
                            <a:outerShdw blurRad="38100" dist="38100" dir="2700000" algn="tl">
                              <a:srgbClr val="000000">
                                <a:alpha val="43137"/>
                              </a:srgbClr>
                            </a:outerShdw>
                          </a:effectLst>
                        </a:rPr>
                        <m:t>tot</m:t>
                      </m:r>
                      <m:r>
                        <m:rPr>
                          <m:nor/>
                        </m:rPr>
                        <a:rPr lang="it-IT" smtClean="0">
                          <a:solidFill>
                            <a:schemeClr val="bg1"/>
                          </a:solidFill>
                          <a:effectLst>
                            <a:outerShdw blurRad="38100" dist="38100" dir="2700000" algn="tl">
                              <a:srgbClr val="000000">
                                <a:alpha val="43137"/>
                              </a:srgbClr>
                            </a:outerShdw>
                          </a:effectLst>
                        </a:rPr>
                        <m:t> = </m:t>
                      </m:r>
                      <m:r>
                        <m:rPr>
                          <m:nor/>
                        </m:rPr>
                        <a:rPr lang="it-IT" smtClean="0">
                          <a:solidFill>
                            <a:schemeClr val="bg1"/>
                          </a:solidFill>
                          <a:effectLst>
                            <a:outerShdw blurRad="38100" dist="38100" dir="2700000" algn="tl">
                              <a:srgbClr val="000000">
                                <a:alpha val="43137"/>
                              </a:srgbClr>
                            </a:outerShdw>
                          </a:effectLst>
                        </a:rPr>
                        <m:t>p</m:t>
                      </m:r>
                      <m:r>
                        <m:rPr>
                          <m:nor/>
                        </m:rPr>
                        <a:rPr lang="it-IT" smtClean="0">
                          <a:solidFill>
                            <a:schemeClr val="bg1"/>
                          </a:solidFill>
                          <a:effectLst>
                            <a:outerShdw blurRad="38100" dist="38100" dir="2700000" algn="tl">
                              <a:srgbClr val="000000">
                                <a:alpha val="43137"/>
                              </a:srgbClr>
                            </a:outerShdw>
                          </a:effectLst>
                        </a:rPr>
                        <m:t>(</m:t>
                      </m:r>
                      <m:r>
                        <m:rPr>
                          <m:nor/>
                        </m:rPr>
                        <a:rPr lang="it-IT" smtClean="0">
                          <a:solidFill>
                            <a:schemeClr val="bg1"/>
                          </a:solidFill>
                          <a:effectLst>
                            <a:outerShdw blurRad="38100" dist="38100" dir="2700000" algn="tl">
                              <a:srgbClr val="000000">
                                <a:alpha val="43137"/>
                              </a:srgbClr>
                            </a:outerShdw>
                          </a:effectLst>
                        </a:rPr>
                        <m:t>E</m:t>
                      </m:r>
                      <m:r>
                        <m:rPr>
                          <m:nor/>
                        </m:rPr>
                        <a:rPr lang="it-IT" smtClean="0">
                          <a:solidFill>
                            <a:schemeClr val="bg1"/>
                          </a:solidFill>
                          <a:effectLst>
                            <a:outerShdw blurRad="38100" dist="38100" dir="2700000" algn="tl">
                              <a:srgbClr val="000000">
                                <a:alpha val="43137"/>
                              </a:srgbClr>
                            </a:outerShdw>
                          </a:effectLst>
                        </a:rPr>
                        <m:t>)</m:t>
                      </m:r>
                      <m:r>
                        <a:rPr lang="it-IT"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d>
                        <m:d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dPr>
                        <m:e>
                          <m:f>
                            <m:fPr>
                              <m:type m:val="noBa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10</m:t>
                              </m:r>
                            </m:num>
                            <m:den>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4</m:t>
                              </m:r>
                            </m:den>
                          </m:f>
                        </m:e>
                      </m:d>
                    </m:oMath>
                  </m:oMathPara>
                </a14:m>
                <a:endParaRPr lang="it-IT" dirty="0" smtClean="0">
                  <a:solidFill>
                    <a:schemeClr val="bg1"/>
                  </a:solidFill>
                  <a:effectLst>
                    <a:outerShdw blurRad="38100" dist="38100" dir="2700000" algn="tl">
                      <a:srgbClr val="000000">
                        <a:alpha val="43137"/>
                      </a:srgbClr>
                    </a:outerShdw>
                  </a:effectLst>
                </a:endParaRPr>
              </a:p>
              <a:p>
                <a:pPr marL="0" indent="0">
                  <a:buNone/>
                </a:pPr>
                <a:r>
                  <a:rPr lang="it-IT" dirty="0" smtClean="0">
                    <a:solidFill>
                      <a:schemeClr val="bg1"/>
                    </a:solidFill>
                    <a:effectLst>
                      <a:outerShdw blurRad="38100" dist="38100" dir="2700000" algn="tl">
                        <a:srgbClr val="000000">
                          <a:alpha val="43137"/>
                        </a:srgbClr>
                      </a:outerShdw>
                    </a:effectLst>
                  </a:rPr>
                  <a:t>dovendo </a:t>
                </a:r>
                <a:r>
                  <a:rPr lang="it-IT" dirty="0">
                    <a:solidFill>
                      <a:schemeClr val="bg1"/>
                    </a:solidFill>
                    <a:effectLst>
                      <a:outerShdw blurRad="38100" dist="38100" dir="2700000" algn="tl">
                        <a:srgbClr val="000000">
                          <a:alpha val="43137"/>
                        </a:srgbClr>
                      </a:outerShdw>
                    </a:effectLst>
                  </a:rPr>
                  <a:t>considerare di effettuare 10 giri e ottenere 4 volte un numero pari.</a:t>
                </a:r>
                <a:endParaRPr lang="it-IT" dirty="0" smtClean="0">
                  <a:solidFill>
                    <a:schemeClr val="bg1"/>
                  </a:solidFill>
                  <a:effectLst>
                    <a:outerShdw blurRad="38100" dist="38100" dir="2700000" algn="tl">
                      <a:srgbClr val="000000">
                        <a:alpha val="43137"/>
                      </a:srgbClr>
                    </a:outerShdw>
                  </a:effectLst>
                </a:endParaRPr>
              </a:p>
              <a:p>
                <a:pPr marL="0" indent="0">
                  <a:buNone/>
                </a:pPr>
                <a:r>
                  <a:rPr lang="it-IT" dirty="0">
                    <a:solidFill>
                      <a:schemeClr val="bg1"/>
                    </a:solidFill>
                    <a:effectLst>
                      <a:outerShdw blurRad="38100" dist="38100" dir="2700000" algn="tl">
                        <a:srgbClr val="000000">
                          <a:alpha val="43137"/>
                        </a:srgbClr>
                      </a:outerShdw>
                    </a:effectLst>
                  </a:rPr>
                  <a:t>In generale possiamo dire che, avendo effettuato n prove, la reale probabilità P(E) che l’evento con le prove ripetute k volte si realizzi, considerando p la probabilità di successo di avere un numero pari, è la seguente:</a:t>
                </a:r>
              </a:p>
              <a:p>
                <a:pPr marL="0" indent="0">
                  <a:buNone/>
                </a:pPr>
                <a14:m>
                  <m:oMathPara xmlns:m="http://schemas.openxmlformats.org/officeDocument/2006/math">
                    <m:oMathParaPr>
                      <m:jc m:val="centerGroup"/>
                    </m:oMathParaPr>
                    <m:oMath xmlns:m="http://schemas.openxmlformats.org/officeDocument/2006/math">
                      <m:r>
                        <m:rPr>
                          <m:nor/>
                        </m:rPr>
                        <a:rPr lang="it-IT">
                          <a:solidFill>
                            <a:schemeClr val="bg1"/>
                          </a:solidFill>
                          <a:effectLst>
                            <a:outerShdw blurRad="38100" dist="38100" dir="2700000" algn="tl">
                              <a:srgbClr val="000000">
                                <a:alpha val="43137"/>
                              </a:srgbClr>
                            </a:outerShdw>
                          </a:effectLst>
                        </a:rPr>
                        <m:t>P</m:t>
                      </m:r>
                      <m:r>
                        <m:rPr>
                          <m:nor/>
                        </m:rPr>
                        <a:rPr lang="it-IT">
                          <a:solidFill>
                            <a:schemeClr val="bg1"/>
                          </a:solidFill>
                          <a:effectLst>
                            <a:outerShdw blurRad="38100" dist="38100" dir="2700000" algn="tl">
                              <a:srgbClr val="000000">
                                <a:alpha val="43137"/>
                              </a:srgbClr>
                            </a:outerShdw>
                          </a:effectLst>
                        </a:rPr>
                        <m:t>(</m:t>
                      </m:r>
                      <m:r>
                        <m:rPr>
                          <m:nor/>
                        </m:rPr>
                        <a:rPr lang="it-IT">
                          <a:solidFill>
                            <a:schemeClr val="bg1"/>
                          </a:solidFill>
                          <a:effectLst>
                            <a:outerShdw blurRad="38100" dist="38100" dir="2700000" algn="tl">
                              <a:srgbClr val="000000">
                                <a:alpha val="43137"/>
                              </a:srgbClr>
                            </a:outerShdw>
                          </a:effectLst>
                        </a:rPr>
                        <m:t>E</m:t>
                      </m:r>
                      <m:r>
                        <m:rPr>
                          <m:nor/>
                        </m:rPr>
                        <a:rPr lang="it-IT">
                          <a:solidFill>
                            <a:schemeClr val="bg1"/>
                          </a:solidFill>
                          <a:effectLst>
                            <a:outerShdw blurRad="38100" dist="38100" dir="2700000" algn="tl">
                              <a:srgbClr val="000000">
                                <a:alpha val="43137"/>
                              </a:srgbClr>
                            </a:outerShdw>
                          </a:effectLst>
                        </a:rPr>
                        <m:t>) =</m:t>
                      </m:r>
                      <m:d>
                        <m:d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dPr>
                        <m:e>
                          <m:f>
                            <m:fPr>
                              <m:type m:val="noBa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𝑛</m:t>
                              </m:r>
                            </m:num>
                            <m:den>
                              <m: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t>𝑘</m:t>
                              </m:r>
                            </m:den>
                          </m:f>
                        </m:e>
                      </m:d>
                      <m:r>
                        <m:rPr>
                          <m:nor/>
                        </m:rPr>
                        <a:rPr lang="it-IT">
                          <a:solidFill>
                            <a:schemeClr val="bg1"/>
                          </a:solidFill>
                          <a:effectLst>
                            <a:outerShdw blurRad="38100" dist="38100" dir="2700000" algn="tl">
                              <a:srgbClr val="000000">
                                <a:alpha val="43137"/>
                              </a:srgbClr>
                            </a:outerShdw>
                          </a:effectLst>
                        </a:rPr>
                        <m:t> </m:t>
                      </m:r>
                      <m:sSup>
                        <m:sSup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𝑝</m:t>
                          </m:r>
                        </m:e>
                        <m:sup>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𝑘</m:t>
                          </m:r>
                        </m:sup>
                      </m:sSup>
                      <m:r>
                        <m:rPr>
                          <m:nor/>
                        </m:rPr>
                        <a:rPr lang="it-IT">
                          <a:solidFill>
                            <a:schemeClr val="bg1"/>
                          </a:solidFill>
                          <a:effectLst>
                            <a:outerShdw blurRad="38100" dist="38100" dir="2700000" algn="tl">
                              <a:srgbClr val="000000">
                                <a:alpha val="43137"/>
                              </a:srgbClr>
                            </a:outerShdw>
                          </a:effectLst>
                        </a:rPr>
                        <m:t> (1−</m:t>
                      </m:r>
                      <m:r>
                        <m:rPr>
                          <m:nor/>
                        </m:rPr>
                        <a:rPr lang="it-IT">
                          <a:solidFill>
                            <a:schemeClr val="bg1"/>
                          </a:solidFill>
                          <a:effectLst>
                            <a:outerShdw blurRad="38100" dist="38100" dir="2700000" algn="tl">
                              <a:srgbClr val="000000">
                                <a:alpha val="43137"/>
                              </a:srgbClr>
                            </a:outerShdw>
                          </a:effectLst>
                        </a:rPr>
                        <m:t>p</m:t>
                      </m:r>
                      <m:r>
                        <m:rPr>
                          <m:nor/>
                        </m:rPr>
                        <a:rPr lang="it-IT">
                          <a:solidFill>
                            <a:schemeClr val="bg1"/>
                          </a:solidFill>
                          <a:effectLst>
                            <a:outerShdw blurRad="38100" dist="38100" dir="2700000" algn="tl">
                              <a:srgbClr val="000000">
                                <a:alpha val="43137"/>
                              </a:srgbClr>
                            </a:outerShdw>
                          </a:effectLst>
                        </a:rPr>
                        <m:t>)</m:t>
                      </m:r>
                      <m:r>
                        <m:rPr>
                          <m:nor/>
                        </m:rPr>
                        <a:rPr lang="it-IT" baseline="30000">
                          <a:solidFill>
                            <a:schemeClr val="bg1"/>
                          </a:solidFill>
                          <a:effectLst>
                            <a:outerShdw blurRad="38100" dist="38100" dir="2700000" algn="tl">
                              <a:srgbClr val="000000">
                                <a:alpha val="43137"/>
                              </a:srgbClr>
                            </a:outerShdw>
                          </a:effectLst>
                        </a:rPr>
                        <m:t>n</m:t>
                      </m:r>
                      <m:r>
                        <m:rPr>
                          <m:nor/>
                        </m:rPr>
                        <a:rPr lang="it-IT" baseline="30000">
                          <a:solidFill>
                            <a:schemeClr val="bg1"/>
                          </a:solidFill>
                          <a:effectLst>
                            <a:outerShdw blurRad="38100" dist="38100" dir="2700000" algn="tl">
                              <a:srgbClr val="000000">
                                <a:alpha val="43137"/>
                              </a:srgbClr>
                            </a:outerShdw>
                          </a:effectLst>
                        </a:rPr>
                        <m:t>−</m:t>
                      </m:r>
                      <m:r>
                        <m:rPr>
                          <m:nor/>
                        </m:rPr>
                        <a:rPr lang="it-IT" baseline="30000">
                          <a:solidFill>
                            <a:schemeClr val="bg1"/>
                          </a:solidFill>
                          <a:effectLst>
                            <a:outerShdw blurRad="38100" dist="38100" dir="2700000" algn="tl">
                              <a:srgbClr val="000000">
                                <a:alpha val="43137"/>
                              </a:srgbClr>
                            </a:outerShdw>
                          </a:effectLst>
                        </a:rPr>
                        <m:t>k</m:t>
                      </m:r>
                    </m:oMath>
                  </m:oMathPara>
                </a14:m>
                <a:endParaRPr lang="it-IT" dirty="0">
                  <a:solidFill>
                    <a:schemeClr val="bg1"/>
                  </a:solidFill>
                  <a:effectLst>
                    <a:outerShdw blurRad="38100" dist="38100" dir="2700000" algn="tl">
                      <a:srgbClr val="000000">
                        <a:alpha val="43137"/>
                      </a:srgbClr>
                    </a:outerShdw>
                  </a:effectLst>
                </a:endParaRPr>
              </a:p>
              <a:p>
                <a:pPr marL="0" indent="0">
                  <a:buNone/>
                </a:pPr>
                <a:r>
                  <a:rPr lang="it-IT" dirty="0">
                    <a:solidFill>
                      <a:schemeClr val="bg1"/>
                    </a:solidFill>
                  </a:rPr>
                  <a:t>Questo tipo di prove (con eventi indipendenti) prende il nome di PROVE BERNOULLIANE o PROVE DI TIPO BINOMIALE.</a:t>
                </a:r>
              </a:p>
              <a:p>
                <a:pPr marL="0" indent="0">
                  <a:buNone/>
                </a:pPr>
                <a:endParaRPr lang="it-IT" dirty="0">
                  <a:effectLst>
                    <a:outerShdw blurRad="38100" dist="38100" dir="2700000" algn="tl">
                      <a:srgbClr val="000000">
                        <a:alpha val="43137"/>
                      </a:srgbClr>
                    </a:outerShdw>
                  </a:effectLst>
                </a:endParaRP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838200" y="723014"/>
                <a:ext cx="10515600" cy="5453949"/>
              </a:xfrm>
              <a:blipFill>
                <a:blip r:embed="rId3"/>
                <a:stretch>
                  <a:fillRect l="-1275" t="-2685" r="-1101" b="-2908"/>
                </a:stretch>
              </a:blipFill>
            </p:spPr>
            <p:txBody>
              <a:bodyPr/>
              <a:lstStyle/>
              <a:p>
                <a:r>
                  <a:rPr lang="it-IT">
                    <a:noFill/>
                  </a:rPr>
                  <a:t> </a:t>
                </a:r>
              </a:p>
            </p:txBody>
          </p:sp>
        </mc:Fallback>
      </mc:AlternateContent>
    </p:spTree>
    <p:extLst>
      <p:ext uri="{BB962C8B-B14F-4D97-AF65-F5344CB8AC3E}">
        <p14:creationId xmlns:p14="http://schemas.microsoft.com/office/powerpoint/2010/main" val="3472907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a:t>
            </a:r>
            <a:r>
              <a:rPr lang="it-IT" dirty="0" err="1" smtClean="0"/>
              <a:t>hannon</a:t>
            </a:r>
            <a:endParaRPr lang="it-IT" dirty="0"/>
          </a:p>
        </p:txBody>
      </p:sp>
      <p:sp>
        <p:nvSpPr>
          <p:cNvPr id="3" name="Segnaposto contenuto 2"/>
          <p:cNvSpPr>
            <a:spLocks noGrp="1"/>
          </p:cNvSpPr>
          <p:nvPr>
            <p:ph idx="1"/>
          </p:nvPr>
        </p:nvSpPr>
        <p:spPr/>
        <p:txBody>
          <a:bodyPr/>
          <a:lstStyle/>
          <a:p>
            <a:pPr marL="0" indent="0">
              <a:buNone/>
            </a:pPr>
            <a:r>
              <a:rPr lang="it-IT" dirty="0" err="1"/>
              <a:t>S</a:t>
            </a:r>
            <a:r>
              <a:rPr lang="it-IT" dirty="0" err="1" smtClean="0"/>
              <a:t>hannon</a:t>
            </a:r>
            <a:r>
              <a:rPr lang="it-IT" dirty="0" smtClean="0"/>
              <a:t> </a:t>
            </a:r>
            <a:r>
              <a:rPr lang="it-IT" dirty="0"/>
              <a:t>è stato un </a:t>
            </a:r>
            <a:r>
              <a:rPr lang="it-IT" dirty="0" smtClean="0"/>
              <a:t>inventore: </a:t>
            </a:r>
            <a:r>
              <a:rPr lang="it-IT" dirty="0"/>
              <a:t>egli inventò una serie di macchinari elettronici ed elettrici.</a:t>
            </a:r>
          </a:p>
          <a:p>
            <a:pPr marL="0" indent="0">
              <a:buNone/>
            </a:pPr>
            <a:r>
              <a:rPr lang="it-IT" dirty="0" err="1"/>
              <a:t>S</a:t>
            </a:r>
            <a:r>
              <a:rPr lang="it-IT" dirty="0" err="1" smtClean="0"/>
              <a:t>hannon</a:t>
            </a:r>
            <a:r>
              <a:rPr lang="it-IT" dirty="0" smtClean="0"/>
              <a:t> </a:t>
            </a:r>
            <a:r>
              <a:rPr lang="it-IT" dirty="0"/>
              <a:t>in collaborazione </a:t>
            </a:r>
            <a:r>
              <a:rPr lang="it-IT" dirty="0" err="1"/>
              <a:t>T</a:t>
            </a:r>
            <a:r>
              <a:rPr lang="it-IT" dirty="0" err="1" smtClean="0"/>
              <a:t>horp</a:t>
            </a:r>
            <a:r>
              <a:rPr lang="it-IT" dirty="0" smtClean="0"/>
              <a:t> </a:t>
            </a:r>
            <a:r>
              <a:rPr lang="it-IT" dirty="0"/>
              <a:t>al MT nel 1959 </a:t>
            </a:r>
            <a:r>
              <a:rPr lang="it-IT" dirty="0" smtClean="0"/>
              <a:t>discusse </a:t>
            </a:r>
            <a:r>
              <a:rPr lang="it-IT" dirty="0"/>
              <a:t>il metodo di gioco del </a:t>
            </a:r>
            <a:r>
              <a:rPr lang="it-IT" dirty="0" err="1" smtClean="0"/>
              <a:t>blackjack</a:t>
            </a:r>
            <a:r>
              <a:rPr lang="it-IT" dirty="0" smtClean="0"/>
              <a:t>, ma </a:t>
            </a:r>
            <a:r>
              <a:rPr lang="it-IT" dirty="0"/>
              <a:t>quasi automaticamente la conversazione si sposto su altri argomenti </a:t>
            </a:r>
            <a:r>
              <a:rPr lang="it-IT" dirty="0" smtClean="0"/>
              <a:t>legati </a:t>
            </a:r>
            <a:r>
              <a:rPr lang="it-IT" dirty="0"/>
              <a:t>sempre al </a:t>
            </a:r>
            <a:r>
              <a:rPr lang="it-IT" dirty="0" smtClean="0"/>
              <a:t>calcolo </a:t>
            </a:r>
            <a:r>
              <a:rPr lang="it-IT" dirty="0"/>
              <a:t>probabilistico in particolare alla roulette, da cui </a:t>
            </a:r>
            <a:r>
              <a:rPr lang="it-IT" dirty="0" err="1"/>
              <a:t>S</a:t>
            </a:r>
            <a:r>
              <a:rPr lang="it-IT" dirty="0" err="1" smtClean="0"/>
              <a:t>hannon</a:t>
            </a:r>
            <a:r>
              <a:rPr lang="it-IT" dirty="0" smtClean="0"/>
              <a:t> </a:t>
            </a:r>
            <a:r>
              <a:rPr lang="it-IT" dirty="0"/>
              <a:t>rimase affascinato  e condusse una serie di esperimenti.</a:t>
            </a:r>
          </a:p>
          <a:p>
            <a:pPr marL="0" indent="0">
              <a:buNone/>
            </a:pPr>
            <a:r>
              <a:rPr lang="it-IT" dirty="0" err="1"/>
              <a:t>T</a:t>
            </a:r>
            <a:r>
              <a:rPr lang="it-IT" dirty="0" err="1" smtClean="0"/>
              <a:t>horp</a:t>
            </a:r>
            <a:r>
              <a:rPr lang="it-IT" dirty="0" smtClean="0"/>
              <a:t> </a:t>
            </a:r>
            <a:r>
              <a:rPr lang="it-IT" dirty="0"/>
              <a:t>e </a:t>
            </a:r>
            <a:r>
              <a:rPr lang="it-IT" dirty="0" err="1"/>
              <a:t>S</a:t>
            </a:r>
            <a:r>
              <a:rPr lang="it-IT" dirty="0" err="1" smtClean="0"/>
              <a:t>hannon</a:t>
            </a:r>
            <a:r>
              <a:rPr lang="it-IT" dirty="0" smtClean="0"/>
              <a:t> effettuarono </a:t>
            </a:r>
            <a:r>
              <a:rPr lang="it-IT" dirty="0"/>
              <a:t>l'analisi di una roulette professionale, essi svilupparono una tecnica per cercare di prevedere in quale zona sarebbe finita la pallina una volta lanciata.</a:t>
            </a:r>
          </a:p>
          <a:p>
            <a:pPr marL="0" indent="0">
              <a:buNone/>
            </a:pPr>
            <a:endParaRPr lang="it-IT" dirty="0"/>
          </a:p>
        </p:txBody>
      </p:sp>
    </p:spTree>
    <p:extLst>
      <p:ext uri="{BB962C8B-B14F-4D97-AF65-F5344CB8AC3E}">
        <p14:creationId xmlns:p14="http://schemas.microsoft.com/office/powerpoint/2010/main" val="222387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12192000" cy="6865097"/>
          </a:xfrm>
          <a:prstGeom prst="rect">
            <a:avLst/>
          </a:prstGeom>
        </p:spPr>
      </p:pic>
      <p:sp>
        <p:nvSpPr>
          <p:cNvPr id="2" name="Titolo 1"/>
          <p:cNvSpPr>
            <a:spLocks noGrp="1"/>
          </p:cNvSpPr>
          <p:nvPr>
            <p:ph type="title"/>
          </p:nvPr>
        </p:nvSpPr>
        <p:spPr/>
        <p:txBody>
          <a:bodyPr/>
          <a:lstStyle/>
          <a:p>
            <a:r>
              <a:rPr lang="it-IT" dirty="0" smtClean="0"/>
              <a:t>La probabilità può essere concepita in modo:</a:t>
            </a:r>
            <a:endParaRPr lang="it-IT" dirty="0"/>
          </a:p>
        </p:txBody>
      </p:sp>
      <p:sp>
        <p:nvSpPr>
          <p:cNvPr id="3" name="Segnaposto contenuto 2"/>
          <p:cNvSpPr>
            <a:spLocks noGrp="1"/>
          </p:cNvSpPr>
          <p:nvPr>
            <p:ph idx="1"/>
          </p:nvPr>
        </p:nvSpPr>
        <p:spPr/>
        <p:txBody>
          <a:bodyPr>
            <a:normAutofit/>
          </a:bodyPr>
          <a:lstStyle/>
          <a:p>
            <a:r>
              <a:rPr lang="it-IT" sz="3200" dirty="0" smtClean="0"/>
              <a:t>Classico</a:t>
            </a:r>
          </a:p>
          <a:p>
            <a:r>
              <a:rPr lang="it-IT" sz="3200" dirty="0" err="1" smtClean="0"/>
              <a:t>Frequentista</a:t>
            </a:r>
            <a:endParaRPr lang="it-IT" sz="3200" dirty="0" smtClean="0"/>
          </a:p>
          <a:p>
            <a:r>
              <a:rPr lang="it-IT" sz="3200" dirty="0" smtClean="0"/>
              <a:t>Soggettivo</a:t>
            </a:r>
          </a:p>
        </p:txBody>
      </p:sp>
    </p:spTree>
    <p:extLst>
      <p:ext uri="{BB962C8B-B14F-4D97-AF65-F5344CB8AC3E}">
        <p14:creationId xmlns:p14="http://schemas.microsoft.com/office/powerpoint/2010/main" val="1064051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32514"/>
            <a:ext cx="10515600" cy="5344450"/>
          </a:xfrm>
        </p:spPr>
        <p:txBody>
          <a:bodyPr/>
          <a:lstStyle/>
          <a:p>
            <a:pPr marL="0" indent="0">
              <a:buNone/>
            </a:pPr>
            <a:r>
              <a:rPr lang="it-IT" dirty="0"/>
              <a:t>L</a:t>
            </a:r>
            <a:r>
              <a:rPr lang="it-IT" dirty="0" smtClean="0"/>
              <a:t>'idea </a:t>
            </a:r>
            <a:r>
              <a:rPr lang="it-IT" dirty="0"/>
              <a:t>base era quella di realizzare un modello matematico che consisteva nel misurare la velocità e la posizione della pallina  per determinare il punto di </a:t>
            </a:r>
            <a:r>
              <a:rPr lang="it-IT" dirty="0" smtClean="0"/>
              <a:t>arrivo.</a:t>
            </a:r>
          </a:p>
          <a:p>
            <a:pPr marL="0" indent="0">
              <a:buNone/>
            </a:pPr>
            <a:r>
              <a:rPr lang="it-IT" dirty="0" smtClean="0"/>
              <a:t>Dal </a:t>
            </a:r>
            <a:r>
              <a:rPr lang="it-IT" dirty="0"/>
              <a:t>periodo del 1960 al periodo del 1961 progettarono e costruirono il primo </a:t>
            </a:r>
            <a:r>
              <a:rPr lang="it-IT" dirty="0" smtClean="0"/>
              <a:t>mini </a:t>
            </a:r>
            <a:r>
              <a:rPr lang="it-IT" dirty="0"/>
              <a:t>computer analogico indossabile costituito da </a:t>
            </a:r>
            <a:r>
              <a:rPr lang="it-IT" dirty="0" smtClean="0"/>
              <a:t>soli dodici </a:t>
            </a:r>
            <a:r>
              <a:rPr lang="it-IT" dirty="0"/>
              <a:t>transistor che ricevevano i dati da degli interruttori azionati dalle scarpe e altri accendevano il computer e sincronizzavano il movimento della pallina con </a:t>
            </a:r>
            <a:r>
              <a:rPr lang="it-IT" dirty="0" smtClean="0"/>
              <a:t>quello della roulette per prevedere il numero su cui si sarebbe fermata la pallina</a:t>
            </a:r>
            <a:endParaRPr lang="it-IT" dirty="0"/>
          </a:p>
        </p:txBody>
      </p:sp>
    </p:spTree>
    <p:extLst>
      <p:ext uri="{BB962C8B-B14F-4D97-AF65-F5344CB8AC3E}">
        <p14:creationId xmlns:p14="http://schemas.microsoft.com/office/powerpoint/2010/main" val="3495406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18866"/>
            <a:ext cx="10515600" cy="5358097"/>
          </a:xfrm>
        </p:spPr>
        <p:txBody>
          <a:bodyPr/>
          <a:lstStyle/>
          <a:p>
            <a:pPr marL="0" indent="0">
              <a:buNone/>
            </a:pPr>
            <a:r>
              <a:rPr lang="it-IT" dirty="0" smtClean="0"/>
              <a:t>Con </a:t>
            </a:r>
            <a:r>
              <a:rPr lang="it-IT" dirty="0"/>
              <a:t>questo sistema essi riuscirono a prevedere ogni numero singolo con una deviazione standard di circa dieci palline, inoltre </a:t>
            </a:r>
            <a:r>
              <a:rPr lang="it-IT" dirty="0" smtClean="0"/>
              <a:t>giunsero </a:t>
            </a:r>
            <a:r>
              <a:rPr lang="it-IT" dirty="0"/>
              <a:t>alla conclusione che </a:t>
            </a:r>
            <a:r>
              <a:rPr lang="it-IT" dirty="0" smtClean="0"/>
              <a:t>la </a:t>
            </a:r>
            <a:r>
              <a:rPr lang="it-IT" dirty="0"/>
              <a:t>probabilità aumenta del 44</a:t>
            </a:r>
            <a:r>
              <a:rPr lang="it-IT" dirty="0" smtClean="0"/>
              <a:t>% rispetto </a:t>
            </a:r>
            <a:r>
              <a:rPr lang="it-IT" dirty="0"/>
              <a:t>al banco per ogni imperfezione </a:t>
            </a:r>
            <a:r>
              <a:rPr lang="it-IT" dirty="0" smtClean="0"/>
              <a:t>della </a:t>
            </a:r>
            <a:r>
              <a:rPr lang="it-IT" dirty="0"/>
              <a:t>roulette però siccome </a:t>
            </a:r>
            <a:r>
              <a:rPr lang="it-IT" dirty="0" smtClean="0"/>
              <a:t>decisero </a:t>
            </a:r>
            <a:r>
              <a:rPr lang="it-IT" dirty="0"/>
              <a:t>di lavorare in ottante, in quanto il segnale da parte del computer era fornito su scala di otto note, le n opzioni avrebbero bisogno di un </a:t>
            </a:r>
            <a:r>
              <a:rPr lang="it-IT" dirty="0" smtClean="0"/>
              <a:t>tempo </a:t>
            </a:r>
            <a:r>
              <a:rPr lang="it-IT" dirty="0"/>
              <a:t>proporzionale ln(n</a:t>
            </a:r>
            <a:r>
              <a:rPr lang="it-IT" dirty="0" smtClean="0"/>
              <a:t>) per </a:t>
            </a:r>
            <a:r>
              <a:rPr lang="it-IT" dirty="0"/>
              <a:t>prendere la </a:t>
            </a:r>
            <a:r>
              <a:rPr lang="it-IT" dirty="0" smtClean="0"/>
              <a:t>decisione.</a:t>
            </a:r>
          </a:p>
          <a:p>
            <a:pPr marL="0" indent="0">
              <a:buNone/>
            </a:pPr>
            <a:r>
              <a:rPr lang="it-IT" dirty="0" smtClean="0"/>
              <a:t>Il </a:t>
            </a:r>
            <a:r>
              <a:rPr lang="it-IT" dirty="0"/>
              <a:t>computer fu messo alla </a:t>
            </a:r>
            <a:r>
              <a:rPr lang="it-IT" dirty="0" smtClean="0"/>
              <a:t>prova a </a:t>
            </a:r>
            <a:r>
              <a:rPr lang="it-IT" dirty="0"/>
              <a:t>Las Vegas nel 1961 e dal punto di vista progettistico e di calcoli funzionò in maniera eccellente.</a:t>
            </a:r>
          </a:p>
          <a:p>
            <a:pPr marL="0" indent="0">
              <a:buNone/>
            </a:pPr>
            <a:endParaRPr lang="it-IT" dirty="0"/>
          </a:p>
        </p:txBody>
      </p:sp>
    </p:spTree>
    <p:extLst>
      <p:ext uri="{BB962C8B-B14F-4D97-AF65-F5344CB8AC3E}">
        <p14:creationId xmlns:p14="http://schemas.microsoft.com/office/powerpoint/2010/main" val="496319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Teorema di </a:t>
            </a:r>
            <a:r>
              <a:rPr lang="it-IT" dirty="0" err="1" smtClean="0"/>
              <a:t>Bayes</a:t>
            </a:r>
            <a:endParaRPr lang="it-IT" dirty="0"/>
          </a:p>
        </p:txBody>
      </p:sp>
      <p:sp>
        <p:nvSpPr>
          <p:cNvPr id="3" name="Segnaposto contenuto 2"/>
          <p:cNvSpPr>
            <a:spLocks noGrp="1"/>
          </p:cNvSpPr>
          <p:nvPr>
            <p:ph idx="1"/>
          </p:nvPr>
        </p:nvSpPr>
        <p:spPr>
          <a:xfrm>
            <a:off x="838200" y="2009870"/>
            <a:ext cx="10515600" cy="4351338"/>
          </a:xfrm>
        </p:spPr>
        <p:txBody>
          <a:bodyPr/>
          <a:lstStyle/>
          <a:p>
            <a:pPr marL="0" indent="0">
              <a:buNone/>
            </a:pPr>
            <a:r>
              <a:rPr lang="it-IT" dirty="0"/>
              <a:t>Due eventi si definiscono stocasticamente dipendenti se il fatto che si verifichi o meno il primo alteri la probabilità che si verifichi il secondo; sono indipendenti se non c’è alterazione.</a:t>
            </a:r>
          </a:p>
          <a:p>
            <a:pPr marL="0" indent="0">
              <a:buNone/>
            </a:pPr>
            <a:r>
              <a:rPr lang="it-IT" dirty="0"/>
              <a:t>Per due eventi indipendenti A e B, la probabilità che si verifichino entrambi è:</a:t>
            </a:r>
          </a:p>
          <a:p>
            <a:pPr marL="0" indent="0">
              <a:buNone/>
            </a:pPr>
            <a:r>
              <a:rPr lang="it-IT" dirty="0"/>
              <a:t>p(A ∩ B) = p(A) * p(B)</a:t>
            </a:r>
          </a:p>
          <a:p>
            <a:pPr marL="0" indent="0">
              <a:buNone/>
            </a:pPr>
            <a:endParaRPr lang="it-IT" dirty="0"/>
          </a:p>
        </p:txBody>
      </p:sp>
    </p:spTree>
    <p:extLst>
      <p:ext uri="{BB962C8B-B14F-4D97-AF65-F5344CB8AC3E}">
        <p14:creationId xmlns:p14="http://schemas.microsoft.com/office/powerpoint/2010/main" val="301271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80281"/>
            <a:ext cx="10515600" cy="5296682"/>
          </a:xfrm>
        </p:spPr>
        <p:txBody>
          <a:bodyPr/>
          <a:lstStyle/>
          <a:p>
            <a:pPr marL="0" indent="0">
              <a:buNone/>
            </a:pPr>
            <a:r>
              <a:rPr lang="it-IT" dirty="0"/>
              <a:t>Nel caso di due eventi dipendenti, consideriamo un particolare esempio:</a:t>
            </a:r>
          </a:p>
          <a:p>
            <a:pPr marL="0" indent="0">
              <a:buNone/>
            </a:pPr>
            <a:r>
              <a:rPr lang="it-IT" dirty="0"/>
              <a:t>In una classe ci sono 20 alunni, di cui 12 femmine e 8 maschi. La prof ne sceglie 2 da interrogare. Qual è la probabilità che scelga due ragazze?</a:t>
            </a:r>
          </a:p>
          <a:p>
            <a:pPr marL="0" indent="0">
              <a:buNone/>
            </a:pPr>
            <a:r>
              <a:rPr lang="it-IT" dirty="0"/>
              <a:t>P(A ∩ B) = p(A) * p(B/A) dove appunto: P(A ∩ B) corrisponde alla probabilità che i due casi si verifichino, p(A) la probabilità che si verifichi l’evento iniziale * p(B/A) che indica la probabilità che si verifichi l’evento B, dopo che si è verificato l’ evento A</a:t>
            </a:r>
            <a:r>
              <a:rPr lang="it-IT" dirty="0" smtClean="0"/>
              <a:t>.</a:t>
            </a:r>
            <a:endParaRPr lang="it-IT" dirty="0"/>
          </a:p>
        </p:txBody>
      </p:sp>
    </p:spTree>
    <p:extLst>
      <p:ext uri="{BB962C8B-B14F-4D97-AF65-F5344CB8AC3E}">
        <p14:creationId xmlns:p14="http://schemas.microsoft.com/office/powerpoint/2010/main" val="318733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569493"/>
            <a:ext cx="10515600" cy="4607470"/>
          </a:xfrm>
        </p:spPr>
        <p:txBody>
          <a:bodyPr/>
          <a:lstStyle/>
          <a:p>
            <a:pPr marL="0" indent="0">
              <a:buNone/>
            </a:pPr>
            <a:r>
              <a:rPr lang="it-IT" dirty="0"/>
              <a:t>In questo caso: </a:t>
            </a:r>
          </a:p>
          <a:p>
            <a:pPr lvl="0"/>
            <a:r>
              <a:rPr lang="it-IT" dirty="0"/>
              <a:t>Evento A: scelta del primo interrogato </a:t>
            </a:r>
          </a:p>
          <a:p>
            <a:pPr lvl="0"/>
            <a:r>
              <a:rPr lang="it-IT" dirty="0"/>
              <a:t>Evento B: scelta del secondo interrogato</a:t>
            </a:r>
          </a:p>
          <a:p>
            <a:pPr marL="0" indent="0">
              <a:buNone/>
            </a:pPr>
            <a:r>
              <a:rPr lang="it-IT" dirty="0"/>
              <a:t>P(A) = 12 ragazze/20 alunni = 12/20</a:t>
            </a:r>
          </a:p>
          <a:p>
            <a:pPr marL="0" indent="0">
              <a:buNone/>
            </a:pPr>
            <a:r>
              <a:rPr lang="it-IT" dirty="0"/>
              <a:t>P(B/A) = 11 ragazze (escludendo quella già scelta nell’evento A) / 19 alunni (escludendo quella già scelta nell’evento A).</a:t>
            </a:r>
          </a:p>
          <a:p>
            <a:pPr marL="0" indent="0">
              <a:buNone/>
            </a:pPr>
            <a:r>
              <a:rPr lang="it-IT" dirty="0"/>
              <a:t>P(A ∩ B)= 12/20 * 11/19 </a:t>
            </a:r>
          </a:p>
          <a:p>
            <a:pPr marL="0" indent="0">
              <a:buNone/>
            </a:pPr>
            <a:endParaRPr lang="it-IT" dirty="0"/>
          </a:p>
        </p:txBody>
      </p:sp>
    </p:spTree>
    <p:extLst>
      <p:ext uri="{BB962C8B-B14F-4D97-AF65-F5344CB8AC3E}">
        <p14:creationId xmlns:p14="http://schemas.microsoft.com/office/powerpoint/2010/main" val="3159846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620973"/>
                <a:ext cx="10515600" cy="5555990"/>
              </a:xfrm>
            </p:spPr>
            <p:txBody>
              <a:bodyPr>
                <a:normAutofit lnSpcReduction="10000"/>
              </a:bodyPr>
              <a:lstStyle/>
              <a:p>
                <a:pPr marL="0" indent="0">
                  <a:buNone/>
                </a:pPr>
                <a:r>
                  <a:rPr lang="it-IT" dirty="0"/>
                  <a:t>Consideriamo di avere un numero n di eventi tra loro esclusivi (non aventi intersezioni fra loro). Si consideri poi un evento B dipendente dagli eventi A</a:t>
                </a:r>
                <a:r>
                  <a:rPr lang="it-IT" baseline="-25000" dirty="0"/>
                  <a:t>1</a:t>
                </a:r>
                <a:r>
                  <a:rPr lang="it-IT" dirty="0"/>
                  <a:t>, A</a:t>
                </a:r>
                <a:r>
                  <a:rPr lang="it-IT" baseline="-25000" dirty="0"/>
                  <a:t>2</a:t>
                </a:r>
                <a:r>
                  <a:rPr lang="it-IT" dirty="0"/>
                  <a:t>… A</a:t>
                </a:r>
                <a:r>
                  <a:rPr lang="it-IT" baseline="-25000" dirty="0"/>
                  <a:t>n</a:t>
                </a:r>
                <a:r>
                  <a:rPr lang="it-IT" dirty="0"/>
                  <a:t>.</a:t>
                </a:r>
              </a:p>
              <a:p>
                <a:pPr marL="0" indent="0">
                  <a:buNone/>
                </a:pPr>
                <a:endParaRPr lang="it-IT" dirty="0" smtClean="0"/>
              </a:p>
              <a:p>
                <a:pPr marL="0" indent="0">
                  <a:buNone/>
                </a:pPr>
                <a:endParaRPr lang="it-IT" dirty="0"/>
              </a:p>
              <a:p>
                <a:pPr marL="0" indent="0">
                  <a:buNone/>
                </a:pPr>
                <a:endParaRPr lang="it-IT" dirty="0" smtClean="0"/>
              </a:p>
              <a:p>
                <a:r>
                  <a:rPr lang="it-IT" dirty="0"/>
                  <a:t>La probabilità incondizionata che l’evento B avvenga è pari alla sommatoria di tutte le probabilità delle intersezioni fra l’evento B e i vari eventi A.</a:t>
                </a:r>
                <a14:m>
                  <m:oMath xmlns:m="http://schemas.openxmlformats.org/officeDocument/2006/math">
                    <m:r>
                      <a:rPr lang="it-IT" i="1">
                        <a:latin typeface="Cambria Math" panose="02040503050406030204" pitchFamily="18" charset="0"/>
                      </a:rPr>
                      <m:t> </m:t>
                    </m:r>
                  </m:oMath>
                </a14:m>
                <a:endParaRPr lang="it-IT" dirty="0"/>
              </a:p>
              <a:p>
                <a:r>
                  <a:rPr lang="it-IT" dirty="0"/>
                  <a:t>P(B) = P(B∩A</a:t>
                </a:r>
                <a:r>
                  <a:rPr lang="it-IT" baseline="-25000" dirty="0"/>
                  <a:t>1</a:t>
                </a:r>
                <a:r>
                  <a:rPr lang="it-IT" dirty="0"/>
                  <a:t>) + P(B∩A</a:t>
                </a:r>
                <a:r>
                  <a:rPr lang="it-IT" baseline="-25000" dirty="0"/>
                  <a:t>2</a:t>
                </a:r>
                <a:r>
                  <a:rPr lang="it-IT" dirty="0"/>
                  <a:t>) …. + P(</a:t>
                </a:r>
                <a:r>
                  <a:rPr lang="it-IT" dirty="0" err="1"/>
                  <a:t>B∩A</a:t>
                </a:r>
                <a:r>
                  <a:rPr lang="it-IT" baseline="-25000" dirty="0" err="1"/>
                  <a:t>n</a:t>
                </a:r>
                <a:r>
                  <a:rPr lang="it-IT" dirty="0"/>
                  <a:t>) </a:t>
                </a:r>
                <a:r>
                  <a:rPr lang="it-IT" dirty="0">
                    <a:sym typeface="Wingdings" panose="05000000000000000000" pitchFamily="2" charset="2"/>
                  </a:rPr>
                  <a:t></a:t>
                </a:r>
                <a:r>
                  <a:rPr lang="it-IT" dirty="0"/>
                  <a:t>   p(B) = </a:t>
                </a:r>
                <a14:m>
                  <m:oMath xmlns:m="http://schemas.openxmlformats.org/officeDocument/2006/math">
                    <m:nary>
                      <m:naryPr>
                        <m:chr m:val="∑"/>
                        <m:limLoc m:val="undOvr"/>
                        <m:subHide m:val="on"/>
                        <m:supHide m:val="on"/>
                        <m:ctrlPr>
                          <a:rPr lang="it-IT" i="1">
                            <a:latin typeface="Cambria Math" panose="02040503050406030204" pitchFamily="18" charset="0"/>
                          </a:rPr>
                        </m:ctrlPr>
                      </m:naryPr>
                      <m:sub/>
                      <m:sup/>
                      <m:e>
                        <m:r>
                          <a:rPr lang="it-IT" i="1">
                            <a:latin typeface="Cambria Math" panose="02040503050406030204" pitchFamily="18" charset="0"/>
                          </a:rPr>
                          <m:t>𝑝</m:t>
                        </m:r>
                      </m:e>
                    </m:nary>
                  </m:oMath>
                </a14:m>
                <a:r>
                  <a:rPr lang="it-IT" dirty="0"/>
                  <a:t>(A</a:t>
                </a:r>
                <a:r>
                  <a:rPr lang="it-IT" baseline="-25000" dirty="0"/>
                  <a:t>I</a:t>
                </a:r>
                <a:r>
                  <a:rPr lang="it-IT" dirty="0"/>
                  <a:t>)* p(B/A</a:t>
                </a:r>
                <a:r>
                  <a:rPr lang="it-IT" baseline="-25000" dirty="0"/>
                  <a:t>I</a:t>
                </a:r>
                <a:r>
                  <a:rPr lang="it-IT" dirty="0"/>
                  <a:t>)</a:t>
                </a:r>
              </a:p>
              <a:p>
                <a:r>
                  <a:rPr lang="it-IT" dirty="0"/>
                  <a:t>dato che secondo la probabilità condizionata, p(</a:t>
                </a:r>
                <a:r>
                  <a:rPr lang="it-IT" dirty="0" err="1"/>
                  <a:t>B∩A</a:t>
                </a:r>
                <a:r>
                  <a:rPr lang="it-IT" baseline="-25000" dirty="0" err="1"/>
                  <a:t>n</a:t>
                </a:r>
                <a:r>
                  <a:rPr lang="it-IT" dirty="0"/>
                  <a:t>) = p(A</a:t>
                </a:r>
                <a:r>
                  <a:rPr lang="it-IT" baseline="-25000" dirty="0"/>
                  <a:t>n</a:t>
                </a:r>
                <a:r>
                  <a:rPr lang="it-IT" dirty="0"/>
                  <a:t>) * p(B/A</a:t>
                </a:r>
                <a:r>
                  <a:rPr lang="it-IT" baseline="-25000" dirty="0"/>
                  <a:t>n</a:t>
                </a:r>
                <a:r>
                  <a:rPr lang="it-IT" dirty="0"/>
                  <a:t>).</a:t>
                </a:r>
              </a:p>
              <a:p>
                <a:r>
                  <a:rPr lang="it-IT" dirty="0"/>
                  <a:t>Da queste formule, è possibile ricavare il Teorema di </a:t>
                </a:r>
                <a:r>
                  <a:rPr lang="it-IT" dirty="0" err="1"/>
                  <a:t>Bayes</a:t>
                </a:r>
                <a:r>
                  <a:rPr lang="it-IT" dirty="0"/>
                  <a:t>.</a:t>
                </a:r>
              </a:p>
              <a:p>
                <a:pPr marL="0" indent="0">
                  <a:buNone/>
                </a:pPr>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620973"/>
                <a:ext cx="10515600" cy="5555990"/>
              </a:xfrm>
              <a:blipFill>
                <a:blip r:embed="rId2"/>
                <a:stretch>
                  <a:fillRect l="-1217" t="-2525" b="-878"/>
                </a:stretch>
              </a:blipFill>
            </p:spPr>
            <p:txBody>
              <a:bodyPr/>
              <a:lstStyle/>
              <a:p>
                <a:r>
                  <a:rPr lang="it-IT">
                    <a:noFill/>
                  </a:rPr>
                  <a:t> </a:t>
                </a:r>
              </a:p>
            </p:txBody>
          </p:sp>
        </mc:Fallback>
      </mc:AlternateContent>
      <p:pic>
        <p:nvPicPr>
          <p:cNvPr id="7" name="Immagine 6"/>
          <p:cNvPicPr/>
          <p:nvPr/>
        </p:nvPicPr>
        <p:blipFill>
          <a:blip r:embed="rId3">
            <a:extLst>
              <a:ext uri="{28A0092B-C50C-407E-A947-70E740481C1C}">
                <a14:useLocalDpi xmlns:a14="http://schemas.microsoft.com/office/drawing/2010/main" val="0"/>
              </a:ext>
            </a:extLst>
          </a:blip>
          <a:stretch>
            <a:fillRect/>
          </a:stretch>
        </p:blipFill>
        <p:spPr>
          <a:xfrm>
            <a:off x="838200" y="1725802"/>
            <a:ext cx="1638300" cy="1400175"/>
          </a:xfrm>
          <a:prstGeom prst="rect">
            <a:avLst/>
          </a:prstGeom>
        </p:spPr>
      </p:pic>
    </p:spTree>
    <p:extLst>
      <p:ext uri="{BB962C8B-B14F-4D97-AF65-F5344CB8AC3E}">
        <p14:creationId xmlns:p14="http://schemas.microsoft.com/office/powerpoint/2010/main" val="3429934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098645"/>
            <a:ext cx="10515600" cy="5078318"/>
          </a:xfrm>
        </p:spPr>
        <p:txBody>
          <a:bodyPr>
            <a:normAutofit/>
          </a:bodyPr>
          <a:lstStyle/>
          <a:p>
            <a:pPr marL="0" indent="0">
              <a:buNone/>
            </a:pPr>
            <a:r>
              <a:rPr lang="it-IT" b="1" dirty="0"/>
              <a:t>La probabilità che, essendosi verificato un evento B, </a:t>
            </a:r>
            <a:r>
              <a:rPr lang="it-IT" b="1" dirty="0" smtClean="0"/>
              <a:t>la causa della sua origine sia l’evento </a:t>
            </a:r>
            <a:r>
              <a:rPr lang="it-IT" b="1" dirty="0"/>
              <a:t>A</a:t>
            </a:r>
            <a:r>
              <a:rPr lang="it-IT" b="1" baseline="-25000" dirty="0"/>
              <a:t>n</a:t>
            </a:r>
            <a:r>
              <a:rPr lang="it-IT" b="1" dirty="0"/>
              <a:t>, è</a:t>
            </a:r>
            <a:endParaRPr lang="it-IT" dirty="0"/>
          </a:p>
          <a:p>
            <a:pPr marL="0" indent="0">
              <a:buNone/>
            </a:pPr>
            <a:r>
              <a:rPr lang="it-IT" b="1" dirty="0"/>
              <a:t>p</a:t>
            </a:r>
            <a:r>
              <a:rPr lang="it-IT" b="1" dirty="0" smtClean="0"/>
              <a:t>(A</a:t>
            </a:r>
            <a:r>
              <a:rPr lang="it-IT" b="1" baseline="-25000" dirty="0" smtClean="0"/>
              <a:t>I</a:t>
            </a:r>
            <a:r>
              <a:rPr lang="it-IT" b="1" dirty="0" smtClean="0"/>
              <a:t>/b</a:t>
            </a:r>
            <a:r>
              <a:rPr lang="it-IT" b="1" dirty="0"/>
              <a:t>) = p(</a:t>
            </a:r>
            <a:r>
              <a:rPr lang="it-IT" b="1" dirty="0" err="1"/>
              <a:t>a</a:t>
            </a:r>
            <a:r>
              <a:rPr lang="it-IT" b="1" baseline="-25000" dirty="0" err="1"/>
              <a:t>I</a:t>
            </a:r>
            <a:r>
              <a:rPr lang="it-IT" b="1" dirty="0"/>
              <a:t>) * p(b/</a:t>
            </a:r>
            <a:r>
              <a:rPr lang="it-IT" b="1" dirty="0" err="1"/>
              <a:t>a</a:t>
            </a:r>
            <a:r>
              <a:rPr lang="it-IT" b="1" baseline="-25000" dirty="0" err="1"/>
              <a:t>I</a:t>
            </a:r>
            <a:r>
              <a:rPr lang="it-IT" b="1" dirty="0"/>
              <a:t>)/ p(b)</a:t>
            </a:r>
            <a:endParaRPr lang="it-IT" dirty="0"/>
          </a:p>
          <a:p>
            <a:pPr marL="0" indent="0">
              <a:buNone/>
            </a:pPr>
            <a:r>
              <a:rPr lang="it-IT" dirty="0" smtClean="0"/>
              <a:t>Esempio: Una macchina effettua il 70% della produzione e la parte restante è effettuata da una seconda macchina. Il 10% dei pezzi prodotti dalla prima macchina è difettoso, mentre la seconda macchina produce pezzi difettosi per il 5%.</a:t>
            </a:r>
          </a:p>
          <a:p>
            <a:pPr marL="0" indent="0">
              <a:buNone/>
            </a:pPr>
            <a:r>
              <a:rPr lang="it-IT" dirty="0" smtClean="0"/>
              <a:t>Scelto a caso un pezzo e avendo riscontrato che esso è difettoso, calcoliamo la probabilità che provenga dalla prima macchina.</a:t>
            </a:r>
            <a:endParaRPr lang="it-IT" dirty="0"/>
          </a:p>
        </p:txBody>
      </p:sp>
    </p:spTree>
    <p:extLst>
      <p:ext uri="{BB962C8B-B14F-4D97-AF65-F5344CB8AC3E}">
        <p14:creationId xmlns:p14="http://schemas.microsoft.com/office/powerpoint/2010/main" val="3945524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187355"/>
            <a:ext cx="10515600" cy="4989608"/>
          </a:xfrm>
        </p:spPr>
        <p:txBody>
          <a:bodyPr/>
          <a:lstStyle/>
          <a:p>
            <a:pPr marL="0" indent="0">
              <a:buNone/>
            </a:pPr>
            <a:r>
              <a:rPr lang="it-IT" cap="all" dirty="0"/>
              <a:t>L’</a:t>
            </a:r>
            <a:r>
              <a:rPr lang="it-IT" dirty="0"/>
              <a:t>evento B che dipende da un altro evento A</a:t>
            </a:r>
            <a:r>
              <a:rPr lang="it-IT" baseline="-25000" dirty="0"/>
              <a:t>1</a:t>
            </a:r>
            <a:r>
              <a:rPr lang="it-IT" dirty="0"/>
              <a:t> è “pezzo difettoso”, mentre A</a:t>
            </a:r>
            <a:r>
              <a:rPr lang="it-IT" baseline="-25000" dirty="0"/>
              <a:t>1</a:t>
            </a:r>
            <a:r>
              <a:rPr lang="it-IT" dirty="0"/>
              <a:t> è “produzione legata alla prima macchina”.</a:t>
            </a:r>
          </a:p>
          <a:p>
            <a:pPr marL="0" indent="0">
              <a:buNone/>
            </a:pPr>
            <a:r>
              <a:rPr lang="it-IT" dirty="0"/>
              <a:t>p(A</a:t>
            </a:r>
            <a:r>
              <a:rPr lang="it-IT" baseline="-25000" dirty="0"/>
              <a:t>1</a:t>
            </a:r>
            <a:r>
              <a:rPr lang="it-IT" dirty="0"/>
              <a:t>) = 0,70			p(A</a:t>
            </a:r>
            <a:r>
              <a:rPr lang="it-IT" baseline="-25000" dirty="0"/>
              <a:t>2</a:t>
            </a:r>
            <a:r>
              <a:rPr lang="it-IT" dirty="0"/>
              <a:t>) = 0,30</a:t>
            </a:r>
          </a:p>
          <a:p>
            <a:pPr marL="0" indent="0">
              <a:buNone/>
            </a:pPr>
            <a:r>
              <a:rPr lang="it-IT" dirty="0" smtClean="0"/>
              <a:t>p(B/A</a:t>
            </a:r>
            <a:r>
              <a:rPr lang="it-IT" baseline="-25000" dirty="0" smtClean="0"/>
              <a:t>1</a:t>
            </a:r>
            <a:r>
              <a:rPr lang="it-IT" dirty="0" smtClean="0"/>
              <a:t>) = 0,1		p(B/A</a:t>
            </a:r>
            <a:r>
              <a:rPr lang="it-IT" baseline="-25000" dirty="0" smtClean="0"/>
              <a:t>2</a:t>
            </a:r>
            <a:r>
              <a:rPr lang="it-IT" dirty="0" smtClean="0"/>
              <a:t>) = 0,05</a:t>
            </a:r>
          </a:p>
          <a:p>
            <a:pPr marL="0" indent="0">
              <a:buNone/>
            </a:pPr>
            <a:r>
              <a:rPr lang="it-IT" dirty="0" smtClean="0"/>
              <a:t>Quindi</a:t>
            </a:r>
            <a:r>
              <a:rPr lang="it-IT" dirty="0"/>
              <a:t>:</a:t>
            </a:r>
          </a:p>
          <a:p>
            <a:pPr marL="0" indent="0">
              <a:buNone/>
            </a:pPr>
            <a:r>
              <a:rPr lang="it-IT" dirty="0"/>
              <a:t>p(B) = p(A</a:t>
            </a:r>
            <a:r>
              <a:rPr lang="it-IT" baseline="-25000" dirty="0"/>
              <a:t>1</a:t>
            </a:r>
            <a:r>
              <a:rPr lang="it-IT" dirty="0"/>
              <a:t>)* p(B/A</a:t>
            </a:r>
            <a:r>
              <a:rPr lang="it-IT" baseline="-25000" dirty="0"/>
              <a:t>1</a:t>
            </a:r>
            <a:r>
              <a:rPr lang="it-IT" dirty="0"/>
              <a:t>) + p(A</a:t>
            </a:r>
            <a:r>
              <a:rPr lang="it-IT" baseline="-25000" dirty="0"/>
              <a:t>2</a:t>
            </a:r>
            <a:r>
              <a:rPr lang="it-IT" dirty="0"/>
              <a:t>)*p(B/A</a:t>
            </a:r>
            <a:r>
              <a:rPr lang="it-IT" baseline="-25000" dirty="0"/>
              <a:t>2</a:t>
            </a:r>
            <a:r>
              <a:rPr lang="it-IT" dirty="0"/>
              <a:t>) = 0,70 * 0,1 + 0,30 * 0,05 = 0,085</a:t>
            </a:r>
          </a:p>
          <a:p>
            <a:pPr marL="0" indent="0">
              <a:buNone/>
            </a:pPr>
            <a:r>
              <a:rPr lang="it-IT" dirty="0"/>
              <a:t>p(A</a:t>
            </a:r>
            <a:r>
              <a:rPr lang="it-IT" baseline="-25000" dirty="0"/>
              <a:t>1</a:t>
            </a:r>
            <a:r>
              <a:rPr lang="it-IT" dirty="0"/>
              <a:t>/B) = </a:t>
            </a:r>
            <a:r>
              <a:rPr lang="it-IT" cap="all" dirty="0"/>
              <a:t>p(a</a:t>
            </a:r>
            <a:r>
              <a:rPr lang="it-IT" cap="all" baseline="-25000" dirty="0"/>
              <a:t>1</a:t>
            </a:r>
            <a:r>
              <a:rPr lang="it-IT" cap="all" dirty="0"/>
              <a:t>) * p(b/a</a:t>
            </a:r>
            <a:r>
              <a:rPr lang="it-IT" cap="all" baseline="-25000" dirty="0"/>
              <a:t>1</a:t>
            </a:r>
            <a:r>
              <a:rPr lang="it-IT" cap="all" dirty="0"/>
              <a:t>)/ p(b) = 0,70 * 0,1 /0,085 =82,3 %</a:t>
            </a:r>
            <a:endParaRPr lang="it-IT" dirty="0"/>
          </a:p>
          <a:p>
            <a:pPr marL="0" indent="0">
              <a:buNone/>
            </a:pPr>
            <a:endParaRPr lang="it-IT" dirty="0"/>
          </a:p>
        </p:txBody>
      </p:sp>
    </p:spTree>
    <p:extLst>
      <p:ext uri="{BB962C8B-B14F-4D97-AF65-F5344CB8AC3E}">
        <p14:creationId xmlns:p14="http://schemas.microsoft.com/office/powerpoint/2010/main" val="700872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4" y="-351692"/>
            <a:ext cx="12192000" cy="7518888"/>
          </a:xfrm>
          <a:prstGeom prst="rect">
            <a:avLst/>
          </a:prstGeom>
        </p:spPr>
      </p:pic>
      <p:sp>
        <p:nvSpPr>
          <p:cNvPr id="2" name="Titolo 1"/>
          <p:cNvSpPr>
            <a:spLocks noGrp="1"/>
          </p:cNvSpPr>
          <p:nvPr>
            <p:ph type="title"/>
          </p:nvPr>
        </p:nvSpPr>
        <p:spPr>
          <a:xfrm>
            <a:off x="1770185" y="857494"/>
            <a:ext cx="10515600" cy="1325563"/>
          </a:xfrm>
        </p:spPr>
        <p:txBody>
          <a:bodyPr>
            <a:normAutofit/>
          </a:bodyPr>
          <a:lstStyle/>
          <a:p>
            <a:r>
              <a:rPr lang="it-IT" sz="5400" b="1" dirty="0" smtClean="0">
                <a:solidFill>
                  <a:schemeClr val="accent1">
                    <a:lumMod val="75000"/>
                  </a:schemeClr>
                </a:solidFill>
                <a:effectLst>
                  <a:outerShdw blurRad="38100" dist="38100" dir="2700000" algn="tl">
                    <a:srgbClr val="000000">
                      <a:alpha val="43137"/>
                    </a:srgbClr>
                  </a:outerShdw>
                </a:effectLst>
              </a:rPr>
              <a:t>Problema di </a:t>
            </a:r>
            <a:r>
              <a:rPr lang="it-IT" sz="5400" b="1" dirty="0" err="1" smtClean="0">
                <a:solidFill>
                  <a:schemeClr val="accent1">
                    <a:lumMod val="75000"/>
                  </a:schemeClr>
                </a:solidFill>
                <a:effectLst>
                  <a:outerShdw blurRad="38100" dist="38100" dir="2700000" algn="tl">
                    <a:srgbClr val="000000">
                      <a:alpha val="43137"/>
                    </a:srgbClr>
                  </a:outerShdw>
                </a:effectLst>
              </a:rPr>
              <a:t>Mounty</a:t>
            </a:r>
            <a:r>
              <a:rPr lang="it-IT" sz="5400" b="1" dirty="0" smtClean="0">
                <a:solidFill>
                  <a:schemeClr val="accent1">
                    <a:lumMod val="75000"/>
                  </a:schemeClr>
                </a:solidFill>
                <a:effectLst>
                  <a:outerShdw blurRad="38100" dist="38100" dir="2700000" algn="tl">
                    <a:srgbClr val="000000">
                      <a:alpha val="43137"/>
                    </a:srgbClr>
                  </a:outerShdw>
                </a:effectLst>
              </a:rPr>
              <a:t> Hall</a:t>
            </a:r>
            <a:endParaRPr lang="it-IT" sz="5400" b="1" dirty="0">
              <a:solidFill>
                <a:schemeClr val="accent1">
                  <a:lumMod val="75000"/>
                </a:schemeClr>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5389685" y="3532675"/>
            <a:ext cx="6579576" cy="4351338"/>
          </a:xfrm>
        </p:spPr>
        <p:txBody>
          <a:bodyPr>
            <a:normAutofit/>
          </a:bodyPr>
          <a:lstStyle/>
          <a:p>
            <a:pPr marL="0" indent="0">
              <a:buNone/>
            </a:pPr>
            <a:r>
              <a:rPr lang="it-IT" dirty="0" smtClean="0">
                <a:solidFill>
                  <a:srgbClr val="FFC000"/>
                </a:solidFill>
              </a:rPr>
              <a:t>Il problema precedentemente trattato si basa sul paradosso di </a:t>
            </a:r>
            <a:r>
              <a:rPr lang="it-IT" dirty="0" err="1" smtClean="0">
                <a:solidFill>
                  <a:srgbClr val="FFC000"/>
                </a:solidFill>
              </a:rPr>
              <a:t>Mounty</a:t>
            </a:r>
            <a:r>
              <a:rPr lang="it-IT" dirty="0" smtClean="0">
                <a:solidFill>
                  <a:srgbClr val="FFC000"/>
                </a:solidFill>
              </a:rPr>
              <a:t> Hall. Esso è un famoso problema di teoria probabilistica legato al gioco a premi molto seguito in </a:t>
            </a:r>
            <a:r>
              <a:rPr lang="it-IT" dirty="0">
                <a:solidFill>
                  <a:srgbClr val="FFC000"/>
                </a:solidFill>
              </a:rPr>
              <a:t>A</a:t>
            </a:r>
            <a:r>
              <a:rPr lang="it-IT" dirty="0" smtClean="0">
                <a:solidFill>
                  <a:srgbClr val="FFC000"/>
                </a:solidFill>
              </a:rPr>
              <a:t>merica «</a:t>
            </a:r>
            <a:r>
              <a:rPr lang="it-IT" dirty="0" err="1">
                <a:solidFill>
                  <a:srgbClr val="FFC000"/>
                </a:solidFill>
              </a:rPr>
              <a:t>l</a:t>
            </a:r>
            <a:r>
              <a:rPr lang="it-IT" dirty="0" err="1" smtClean="0">
                <a:solidFill>
                  <a:srgbClr val="FFC000"/>
                </a:solidFill>
              </a:rPr>
              <a:t>et’s</a:t>
            </a:r>
            <a:r>
              <a:rPr lang="it-IT" dirty="0" smtClean="0">
                <a:solidFill>
                  <a:srgbClr val="FFC000"/>
                </a:solidFill>
              </a:rPr>
              <a:t> </a:t>
            </a:r>
            <a:r>
              <a:rPr lang="it-IT" dirty="0" err="1" smtClean="0">
                <a:solidFill>
                  <a:srgbClr val="FFC000"/>
                </a:solidFill>
              </a:rPr>
              <a:t>make</a:t>
            </a:r>
            <a:r>
              <a:rPr lang="it-IT" dirty="0" smtClean="0">
                <a:solidFill>
                  <a:srgbClr val="FFC000"/>
                </a:solidFill>
              </a:rPr>
              <a:t> a deal».</a:t>
            </a:r>
          </a:p>
        </p:txBody>
      </p:sp>
    </p:spTree>
    <p:extLst>
      <p:ext uri="{BB962C8B-B14F-4D97-AF65-F5344CB8AC3E}">
        <p14:creationId xmlns:p14="http://schemas.microsoft.com/office/powerpoint/2010/main" val="176992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061884"/>
          </a:xfrm>
        </p:spPr>
        <p:txBody>
          <a:bodyPr/>
          <a:lstStyle/>
          <a:p>
            <a:r>
              <a:rPr lang="it-IT" dirty="0" smtClean="0"/>
              <a:t>Presentazione del problema</a:t>
            </a:r>
            <a:endParaRPr lang="it-IT" dirty="0"/>
          </a:p>
        </p:txBody>
      </p:sp>
      <p:pic>
        <p:nvPicPr>
          <p:cNvPr id="5" name="Segnaposto immagine 4"/>
          <p:cNvPicPr>
            <a:picLocks noGrp="1" noChangeAspect="1"/>
          </p:cNvPicPr>
          <p:nvPr>
            <p:ph type="pic" idx="1"/>
          </p:nvPr>
        </p:nvPicPr>
        <p:blipFill>
          <a:blip r:embed="rId2">
            <a:extLst>
              <a:ext uri="{28A0092B-C50C-407E-A947-70E740481C1C}">
                <a14:useLocalDpi xmlns:a14="http://schemas.microsoft.com/office/drawing/2010/main" val="0"/>
              </a:ext>
            </a:extLst>
          </a:blip>
          <a:srcRect l="7757" r="7757"/>
          <a:stretch>
            <a:fillRect/>
          </a:stretch>
        </p:blipFill>
        <p:spPr>
          <a:xfrm>
            <a:off x="4772025" y="582978"/>
            <a:ext cx="7339130" cy="5795010"/>
          </a:xfrm>
          <a:prstGeom prst="rect">
            <a:avLst/>
          </a:prstGeom>
          <a:ln>
            <a:noFill/>
          </a:ln>
          <a:effectLst>
            <a:softEdge rad="112500"/>
          </a:effectLst>
        </p:spPr>
      </p:pic>
      <p:sp>
        <p:nvSpPr>
          <p:cNvPr id="4" name="Segnaposto testo 3"/>
          <p:cNvSpPr>
            <a:spLocks noGrp="1"/>
          </p:cNvSpPr>
          <p:nvPr>
            <p:ph type="body" sz="half" idx="2"/>
          </p:nvPr>
        </p:nvSpPr>
        <p:spPr>
          <a:xfrm>
            <a:off x="839788" y="1519084"/>
            <a:ext cx="3932237" cy="4349904"/>
          </a:xfrm>
        </p:spPr>
        <p:txBody>
          <a:bodyPr>
            <a:normAutofit/>
          </a:bodyPr>
          <a:lstStyle/>
          <a:p>
            <a:r>
              <a:rPr lang="it-IT" sz="1800" dirty="0" smtClean="0"/>
              <a:t>Il conduttore, noto con lo pseudonimo di </a:t>
            </a:r>
            <a:r>
              <a:rPr lang="it-IT" sz="1800" dirty="0" err="1" smtClean="0"/>
              <a:t>Mounty</a:t>
            </a:r>
            <a:r>
              <a:rPr lang="it-IT" sz="1800" dirty="0" smtClean="0"/>
              <a:t> Hall mostra al concorrente tre porte chiuse: dietro ad una si trova un'automobile, le altre nascondono capre.</a:t>
            </a:r>
          </a:p>
          <a:p>
            <a:r>
              <a:rPr lang="it-IT" sz="1800" dirty="0" smtClean="0"/>
              <a:t>Al giocatore viene fatta scegliere una porta senza aprirla; il conduttore dello show, però, apre un'altra delle due porte, rivelando una carpa. Dopo di che il conduttore offre la possibilità al giocatore di modificare la sua scelta.</a:t>
            </a:r>
          </a:p>
        </p:txBody>
      </p:sp>
    </p:spTree>
    <p:extLst>
      <p:ext uri="{BB962C8B-B14F-4D97-AF65-F5344CB8AC3E}">
        <p14:creationId xmlns:p14="http://schemas.microsoft.com/office/powerpoint/2010/main" val="4258693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itolo 1"/>
          <p:cNvSpPr>
            <a:spLocks noGrp="1"/>
          </p:cNvSpPr>
          <p:nvPr>
            <p:ph type="title"/>
          </p:nvPr>
        </p:nvSpPr>
        <p:spPr/>
        <p:txBody>
          <a:bodyPr/>
          <a:lstStyle/>
          <a:p>
            <a:r>
              <a:rPr lang="it-IT" dirty="0" smtClean="0"/>
              <a:t>Concezione classica</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fontScale="92500" lnSpcReduction="10000"/>
              </a:bodyPr>
              <a:lstStyle/>
              <a:p>
                <a:pPr marL="0" indent="0">
                  <a:buNone/>
                </a:pPr>
                <a:r>
                  <a:rPr lang="it-IT" dirty="0" smtClean="0"/>
                  <a:t>È la concezione più semplice della probabilità.</a:t>
                </a:r>
              </a:p>
              <a:p>
                <a:pPr marL="0" indent="0">
                  <a:buNone/>
                </a:pPr>
                <a:r>
                  <a:rPr lang="it-IT" dirty="0" smtClean="0"/>
                  <a:t>Essa si basa sul principio che a probabilità che un evento si verifichi</a:t>
                </a:r>
                <a:r>
                  <a:rPr lang="it-IT" i="1" dirty="0" smtClean="0"/>
                  <a:t> </a:t>
                </a:r>
                <a:r>
                  <a:rPr lang="it-IT" dirty="0" smtClean="0"/>
                  <a:t>è il </a:t>
                </a:r>
                <a:r>
                  <a:rPr lang="it-IT" dirty="0"/>
                  <a:t>rapporto fra il numero dei </a:t>
                </a:r>
                <a:r>
                  <a:rPr lang="it-IT" dirty="0" smtClean="0"/>
                  <a:t>casi favorevoli</a:t>
                </a:r>
                <a:r>
                  <a:rPr lang="it-IT" i="1" dirty="0" smtClean="0"/>
                  <a:t> </a:t>
                </a:r>
                <a:r>
                  <a:rPr lang="it-IT" dirty="0"/>
                  <a:t>e quello dei casi </a:t>
                </a:r>
                <a:r>
                  <a:rPr lang="it-IT" dirty="0" smtClean="0"/>
                  <a:t>possibili.</a:t>
                </a:r>
              </a:p>
              <a:p>
                <a:pPr marL="0" indent="0">
                  <a:buNone/>
                </a:pPr>
                <a:r>
                  <a:rPr lang="it-IT" dirty="0" smtClean="0"/>
                  <a:t>Essa è applicabile quando </a:t>
                </a:r>
                <a:r>
                  <a:rPr lang="it-IT" dirty="0"/>
                  <a:t>sono tutti </a:t>
                </a:r>
                <a:r>
                  <a:rPr lang="it-IT" dirty="0" smtClean="0"/>
                  <a:t>ugualmente possibili.</a:t>
                </a:r>
              </a:p>
              <a:p>
                <a:pPr marL="0" indent="0">
                  <a:buNone/>
                </a:pPr>
                <a:r>
                  <a:rPr lang="it-IT" dirty="0" smtClean="0"/>
                  <a:t>Prendendo come esempio una ruota formata da 40 numeri, la probabilità che girandola esca un numero dispari è il rapporto tra i casi favorevoli (20) e quelli possibili (40).</a:t>
                </a:r>
              </a:p>
              <a:p>
                <a:pPr marL="0" indent="0">
                  <a:buNone/>
                </a:pPr>
                <a:r>
                  <a:rPr lang="it-IT" dirty="0" smtClean="0"/>
                  <a:t>Si prende per scontato che la probabilità che esca un numero x è la stessa che esca un qualsiasi numero y.</a:t>
                </a:r>
              </a:p>
              <a:p>
                <a:pPr marL="0" indent="0">
                  <a:buNone/>
                </a:pPr>
                <a:r>
                  <a:rPr lang="it-IT" dirty="0" smtClean="0"/>
                  <a:t>Ad esempio la probabilità che esca un numero primo e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13</m:t>
                        </m:r>
                      </m:num>
                      <m:den>
                        <m:r>
                          <a:rPr lang="it-IT" b="0" i="1" smtClean="0">
                            <a:latin typeface="Cambria Math" panose="02040503050406030204" pitchFamily="18" charset="0"/>
                          </a:rPr>
                          <m:t>40</m:t>
                        </m:r>
                      </m:den>
                    </m:f>
                  </m:oMath>
                </a14:m>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a:blip r:embed="rId4"/>
                <a:stretch>
                  <a:fillRect l="-1043" t="-2801"/>
                </a:stretch>
              </a:blipFill>
            </p:spPr>
            <p:txBody>
              <a:bodyPr/>
              <a:lstStyle/>
              <a:p>
                <a:r>
                  <a:rPr lang="it-IT">
                    <a:noFill/>
                  </a:rPr>
                  <a:t> </a:t>
                </a:r>
              </a:p>
            </p:txBody>
          </p:sp>
        </mc:Fallback>
      </mc:AlternateContent>
    </p:spTree>
    <p:extLst>
      <p:ext uri="{BB962C8B-B14F-4D97-AF65-F5344CB8AC3E}">
        <p14:creationId xmlns:p14="http://schemas.microsoft.com/office/powerpoint/2010/main" val="4721336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201986" cy="7809271"/>
          </a:xfrm>
          <a:prstGeom prst="rect">
            <a:avLst/>
          </a:prstGeom>
        </p:spPr>
      </p:pic>
      <p:sp>
        <p:nvSpPr>
          <p:cNvPr id="2" name="Titolo 1"/>
          <p:cNvSpPr>
            <a:spLocks noGrp="1"/>
          </p:cNvSpPr>
          <p:nvPr>
            <p:ph type="title"/>
          </p:nvPr>
        </p:nvSpPr>
        <p:spPr>
          <a:xfrm>
            <a:off x="843193" y="998716"/>
            <a:ext cx="10515600" cy="5811838"/>
          </a:xfrm>
        </p:spPr>
        <p:txBody>
          <a:bodyPr>
            <a:normAutofit/>
          </a:bodyPr>
          <a:lstStyle/>
          <a:p>
            <a:pPr algn="ctr"/>
            <a:r>
              <a:rPr lang="it-IT" sz="6000" b="1" dirty="0" smtClean="0">
                <a:effectLst>
                  <a:outerShdw blurRad="38100" dist="38100" dir="2700000" algn="tl">
                    <a:srgbClr val="000000">
                      <a:alpha val="43137"/>
                    </a:srgbClr>
                  </a:outerShdw>
                </a:effectLst>
              </a:rPr>
              <a:t>Il cambio della scelta favorirebbe</a:t>
            </a:r>
            <a:br>
              <a:rPr lang="it-IT" sz="6000" b="1" dirty="0" smtClean="0">
                <a:effectLst>
                  <a:outerShdw blurRad="38100" dist="38100" dir="2700000" algn="tl">
                    <a:srgbClr val="000000">
                      <a:alpha val="43137"/>
                    </a:srgbClr>
                  </a:outerShdw>
                </a:effectLst>
              </a:rPr>
            </a:br>
            <a:r>
              <a:rPr lang="it-IT" sz="6000" b="1" dirty="0" smtClean="0">
                <a:effectLst>
                  <a:outerShdw blurRad="38100" dist="38100" dir="2700000" algn="tl">
                    <a:srgbClr val="000000">
                      <a:alpha val="43137"/>
                    </a:srgbClr>
                  </a:outerShdw>
                </a:effectLst>
              </a:rPr>
              <a:t>le probabilità di vincita?</a:t>
            </a:r>
            <a:br>
              <a:rPr lang="it-IT" sz="6000" b="1" dirty="0" smtClean="0">
                <a:effectLst>
                  <a:outerShdw blurRad="38100" dist="38100" dir="2700000" algn="tl">
                    <a:srgbClr val="000000">
                      <a:alpha val="43137"/>
                    </a:srgbClr>
                  </a:outerShdw>
                </a:effectLst>
              </a:rPr>
            </a:br>
            <a:r>
              <a:rPr lang="it-IT" sz="6000" b="1" dirty="0" smtClean="0">
                <a:effectLst>
                  <a:outerShdw blurRad="38100" dist="38100" dir="2700000" algn="tl">
                    <a:srgbClr val="000000">
                      <a:alpha val="43137"/>
                    </a:srgbClr>
                  </a:outerShdw>
                </a:effectLst>
              </a:rPr>
              <a:t/>
            </a:r>
            <a:br>
              <a:rPr lang="it-IT" sz="6000" b="1" dirty="0" smtClean="0">
                <a:effectLst>
                  <a:outerShdw blurRad="38100" dist="38100" dir="2700000" algn="tl">
                    <a:srgbClr val="000000">
                      <a:alpha val="43137"/>
                    </a:srgbClr>
                  </a:outerShdw>
                </a:effectLst>
              </a:rPr>
            </a:br>
            <a:r>
              <a:rPr lang="it-IT" sz="6000" b="1" dirty="0" smtClean="0">
                <a:effectLst>
                  <a:outerShdw blurRad="38100" dist="38100" dir="2700000" algn="tl">
                    <a:srgbClr val="000000">
                      <a:alpha val="43137"/>
                    </a:srgbClr>
                  </a:outerShdw>
                </a:effectLst>
              </a:rPr>
              <a:t>La risposta è…</a:t>
            </a:r>
            <a:endParaRPr lang="it-IT"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344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Si</a:t>
            </a:r>
            <a:br>
              <a:rPr lang="it-IT" dirty="0" smtClean="0"/>
            </a:br>
            <a:endParaRPr lang="it-IT" dirty="0"/>
          </a:p>
        </p:txBody>
      </p:sp>
      <p:sp>
        <p:nvSpPr>
          <p:cNvPr id="4" name="Segnaposto testo 3"/>
          <p:cNvSpPr>
            <a:spLocks noGrp="1"/>
          </p:cNvSpPr>
          <p:nvPr>
            <p:ph type="body" sz="half" idx="2"/>
          </p:nvPr>
        </p:nvSpPr>
        <p:spPr/>
        <p:txBody>
          <a:bodyPr>
            <a:normAutofit/>
          </a:bodyPr>
          <a:lstStyle/>
          <a:p>
            <a:r>
              <a:rPr lang="it-IT" sz="2400" dirty="0" smtClean="0"/>
              <a:t>Partendo dalla premessa che il conduttore debba </a:t>
            </a:r>
            <a:r>
              <a:rPr lang="it-IT" sz="2400" b="1" dirty="0" smtClean="0"/>
              <a:t>obbligatoriamente </a:t>
            </a:r>
            <a:r>
              <a:rPr lang="it-IT" sz="2400" dirty="0" smtClean="0"/>
              <a:t>offrirgli la possibilità di cambiare</a:t>
            </a:r>
            <a:endParaRPr lang="it-IT" sz="2400"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24" y="2057400"/>
            <a:ext cx="7419975" cy="3957320"/>
          </a:xfrm>
          <a:prstGeom prst="roundRect">
            <a:avLst>
              <a:gd name="adj" fmla="val 1089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28217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1384" y="4101304"/>
            <a:ext cx="1995111" cy="2810015"/>
          </a:xfrm>
          <a:prstGeom prst="rect">
            <a:avLst/>
          </a:prstGeom>
        </p:spPr>
      </p:pic>
      <p:sp>
        <p:nvSpPr>
          <p:cNvPr id="2" name="Titolo 1"/>
          <p:cNvSpPr>
            <a:spLocks noGrp="1"/>
          </p:cNvSpPr>
          <p:nvPr>
            <p:ph type="title"/>
          </p:nvPr>
        </p:nvSpPr>
        <p:spPr/>
        <p:txBody>
          <a:bodyPr>
            <a:normAutofit/>
          </a:bodyPr>
          <a:lstStyle/>
          <a:p>
            <a:r>
              <a:rPr lang="it-IT" sz="3600" dirty="0" smtClean="0"/>
              <a:t>Questo è dimostrabile analizzando i 6 possibili scenari:</a:t>
            </a:r>
            <a:endParaRPr lang="it-IT" sz="3600"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1825625"/>
                <a:ext cx="5260258" cy="4351338"/>
              </a:xfrm>
            </p:spPr>
            <p:txBody>
              <a:bodyPr/>
              <a:lstStyle/>
              <a:p>
                <a:pPr marL="0" indent="0">
                  <a:buNone/>
                </a:pPr>
                <a:r>
                  <a:rPr lang="it-IT" dirty="0" smtClean="0"/>
                  <a:t>Il giocatore cambia porta</a:t>
                </a:r>
              </a:p>
              <a:p>
                <a:r>
                  <a:rPr lang="it-IT" sz="2000" dirty="0" smtClean="0"/>
                  <a:t>Sceglie la porta vincente, cambiando </a:t>
                </a:r>
                <a:r>
                  <a:rPr lang="it-IT" sz="2000" b="1" dirty="0" smtClean="0"/>
                  <a:t>perde</a:t>
                </a:r>
              </a:p>
              <a:p>
                <a:r>
                  <a:rPr lang="it-IT" sz="2000" dirty="0" smtClean="0"/>
                  <a:t>Sceglie la porta perdente 1, cambiando </a:t>
                </a:r>
                <a:r>
                  <a:rPr lang="it-IT" sz="2000" b="1" dirty="0" smtClean="0"/>
                  <a:t>vince</a:t>
                </a:r>
              </a:p>
              <a:p>
                <a:r>
                  <a:rPr lang="it-IT" sz="2000" dirty="0">
                    <a:solidFill>
                      <a:prstClr val="black"/>
                    </a:solidFill>
                  </a:rPr>
                  <a:t>Sceglie la porta perdente </a:t>
                </a:r>
                <a:r>
                  <a:rPr lang="it-IT" sz="2000" dirty="0" smtClean="0">
                    <a:solidFill>
                      <a:prstClr val="black"/>
                    </a:solidFill>
                  </a:rPr>
                  <a:t>2, cambiando </a:t>
                </a:r>
                <a:r>
                  <a:rPr lang="it-IT" sz="2000" b="1" dirty="0" smtClean="0">
                    <a:solidFill>
                      <a:prstClr val="black"/>
                    </a:solidFill>
                  </a:rPr>
                  <a:t>vince</a:t>
                </a:r>
              </a:p>
              <a:p>
                <a:pPr marL="0" indent="0">
                  <a:buNone/>
                </a:pPr>
                <a:r>
                  <a:rPr lang="it-IT" sz="2000" b="1" dirty="0" smtClean="0">
                    <a:solidFill>
                      <a:prstClr val="black"/>
                    </a:solidFill>
                  </a:rPr>
                  <a:t>Quindi le probabilità che il giocatore ha di vincere sono</a:t>
                </a:r>
                <a14:m>
                  <m:oMath xmlns:m="http://schemas.openxmlformats.org/officeDocument/2006/math">
                    <m:r>
                      <a:rPr lang="it-IT" sz="2000" b="1" i="0" smtClean="0">
                        <a:solidFill>
                          <a:prstClr val="black"/>
                        </a:solidFill>
                        <a:latin typeface="Cambria Math" panose="02040503050406030204" pitchFamily="18" charset="0"/>
                      </a:rPr>
                      <m:t> </m:t>
                    </m:r>
                    <m:f>
                      <m:fPr>
                        <m:ctrlPr>
                          <a:rPr lang="it-IT" sz="2000" b="1" i="1" smtClean="0">
                            <a:solidFill>
                              <a:prstClr val="black"/>
                            </a:solidFill>
                            <a:latin typeface="Cambria Math" panose="02040503050406030204" pitchFamily="18" charset="0"/>
                          </a:rPr>
                        </m:ctrlPr>
                      </m:fPr>
                      <m:num>
                        <m:r>
                          <a:rPr lang="it-IT" sz="2000" b="1" i="1" smtClean="0">
                            <a:solidFill>
                              <a:prstClr val="black"/>
                            </a:solidFill>
                            <a:latin typeface="Cambria Math" panose="02040503050406030204" pitchFamily="18" charset="0"/>
                          </a:rPr>
                          <m:t>𝟐</m:t>
                        </m:r>
                      </m:num>
                      <m:den>
                        <m:r>
                          <a:rPr lang="it-IT" sz="2000" b="1" i="1" smtClean="0">
                            <a:solidFill>
                              <a:prstClr val="black"/>
                            </a:solidFill>
                            <a:latin typeface="Cambria Math" panose="02040503050406030204" pitchFamily="18" charset="0"/>
                          </a:rPr>
                          <m:t>𝟑</m:t>
                        </m:r>
                      </m:den>
                    </m:f>
                  </m:oMath>
                </a14:m>
                <a:endParaRPr lang="it-IT" sz="2000" b="1" dirty="0" smtClean="0">
                  <a:solidFill>
                    <a:prstClr val="black"/>
                  </a:solidFill>
                </a:endParaRPr>
              </a:p>
              <a:p>
                <a:pPr marL="0" indent="0">
                  <a:buNone/>
                </a:pPr>
                <a:endParaRPr lang="it-IT" b="1"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1825625"/>
                <a:ext cx="5260258" cy="4351338"/>
              </a:xfrm>
              <a:blipFill>
                <a:blip r:embed="rId3"/>
                <a:stretch>
                  <a:fillRect l="-2436" t="-224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Segnaposto contenuto 2"/>
              <p:cNvSpPr txBox="1">
                <a:spLocks/>
              </p:cNvSpPr>
              <p:nvPr/>
            </p:nvSpPr>
            <p:spPr>
              <a:xfrm>
                <a:off x="6096000" y="1825625"/>
                <a:ext cx="526025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dirty="0" smtClean="0"/>
                  <a:t>Il giocatore cambia porta</a:t>
                </a:r>
              </a:p>
              <a:p>
                <a:r>
                  <a:rPr lang="it-IT" sz="2000" dirty="0" smtClean="0"/>
                  <a:t>Sceglie la porta vincente, non cambiando </a:t>
                </a:r>
                <a:r>
                  <a:rPr lang="it-IT" sz="2000" b="1" dirty="0" smtClean="0"/>
                  <a:t>vince</a:t>
                </a:r>
              </a:p>
              <a:p>
                <a:r>
                  <a:rPr lang="it-IT" sz="2000" dirty="0" smtClean="0"/>
                  <a:t>Sceglie la porta perdente 1, non cambiando </a:t>
                </a:r>
                <a:r>
                  <a:rPr lang="it-IT" sz="2000" b="1" dirty="0" smtClean="0"/>
                  <a:t>perde</a:t>
                </a:r>
              </a:p>
              <a:p>
                <a:r>
                  <a:rPr lang="it-IT" sz="2000" dirty="0">
                    <a:solidFill>
                      <a:prstClr val="black"/>
                    </a:solidFill>
                  </a:rPr>
                  <a:t>Sceglie la porta perdente </a:t>
                </a:r>
                <a:r>
                  <a:rPr lang="it-IT" sz="2000" dirty="0" smtClean="0">
                    <a:solidFill>
                      <a:prstClr val="black"/>
                    </a:solidFill>
                  </a:rPr>
                  <a:t>2, non cambiando </a:t>
                </a:r>
                <a:r>
                  <a:rPr lang="it-IT" sz="2000" b="1" dirty="0" smtClean="0">
                    <a:solidFill>
                      <a:prstClr val="black"/>
                    </a:solidFill>
                  </a:rPr>
                  <a:t>perde</a:t>
                </a:r>
              </a:p>
              <a:p>
                <a:pPr marL="0" indent="0">
                  <a:buFont typeface="Arial" panose="020B0604020202020204" pitchFamily="34" charset="0"/>
                  <a:buNone/>
                </a:pPr>
                <a:r>
                  <a:rPr lang="it-IT" sz="2000" b="1" dirty="0" smtClean="0">
                    <a:solidFill>
                      <a:prstClr val="black"/>
                    </a:solidFill>
                  </a:rPr>
                  <a:t>Quindi le probabilità che il giocatore ha di vincere sono</a:t>
                </a:r>
                <a14:m>
                  <m:oMath xmlns:m="http://schemas.openxmlformats.org/officeDocument/2006/math">
                    <m:r>
                      <a:rPr lang="it-IT" sz="2000" b="1" smtClean="0">
                        <a:solidFill>
                          <a:prstClr val="black"/>
                        </a:solidFill>
                        <a:latin typeface="Cambria Math" panose="02040503050406030204" pitchFamily="18" charset="0"/>
                      </a:rPr>
                      <m:t> </m:t>
                    </m:r>
                    <m:f>
                      <m:fPr>
                        <m:ctrlPr>
                          <a:rPr lang="it-IT" sz="2000" b="1" i="1" smtClean="0">
                            <a:solidFill>
                              <a:prstClr val="black"/>
                            </a:solidFill>
                            <a:latin typeface="Cambria Math" panose="02040503050406030204" pitchFamily="18" charset="0"/>
                          </a:rPr>
                        </m:ctrlPr>
                      </m:fPr>
                      <m:num>
                        <m:r>
                          <a:rPr lang="it-IT" sz="2000" b="1" i="1" smtClean="0">
                            <a:solidFill>
                              <a:prstClr val="black"/>
                            </a:solidFill>
                            <a:latin typeface="Cambria Math" panose="02040503050406030204" pitchFamily="18" charset="0"/>
                          </a:rPr>
                          <m:t>𝟏</m:t>
                        </m:r>
                      </m:num>
                      <m:den>
                        <m:r>
                          <a:rPr lang="it-IT" sz="2000" b="1" i="1" smtClean="0">
                            <a:solidFill>
                              <a:prstClr val="black"/>
                            </a:solidFill>
                            <a:latin typeface="Cambria Math" panose="02040503050406030204" pitchFamily="18" charset="0"/>
                          </a:rPr>
                          <m:t>𝟑</m:t>
                        </m:r>
                      </m:den>
                    </m:f>
                  </m:oMath>
                </a14:m>
                <a:endParaRPr lang="it-IT" sz="2000" b="1" dirty="0" smtClean="0">
                  <a:solidFill>
                    <a:prstClr val="black"/>
                  </a:solidFill>
                </a:endParaRPr>
              </a:p>
              <a:p>
                <a:pPr marL="0" indent="0">
                  <a:buFont typeface="Arial" panose="020B0604020202020204" pitchFamily="34" charset="0"/>
                  <a:buNone/>
                </a:pPr>
                <a:endParaRPr lang="it-IT" b="1" dirty="0"/>
              </a:p>
            </p:txBody>
          </p:sp>
        </mc:Choice>
        <mc:Fallback xmlns="">
          <p:sp>
            <p:nvSpPr>
              <p:cNvPr id="5" name="Segnaposto contenuto 2"/>
              <p:cNvSpPr txBox="1">
                <a:spLocks noRot="1" noChangeAspect="1" noMove="1" noResize="1" noEditPoints="1" noAdjustHandles="1" noChangeArrowheads="1" noChangeShapeType="1" noTextEdit="1"/>
              </p:cNvSpPr>
              <p:nvPr/>
            </p:nvSpPr>
            <p:spPr>
              <a:xfrm>
                <a:off x="6096000" y="1825625"/>
                <a:ext cx="5260258" cy="4351338"/>
              </a:xfrm>
              <a:prstGeom prst="rect">
                <a:avLst/>
              </a:prstGeom>
              <a:blipFill>
                <a:blip r:embed="rId4"/>
                <a:stretch>
                  <a:fillRect l="-2317" t="-2241" r="-1159"/>
                </a:stretch>
              </a:blipFill>
            </p:spPr>
            <p:txBody>
              <a:bodyPr/>
              <a:lstStyle/>
              <a:p>
                <a:r>
                  <a:rPr lang="it-IT">
                    <a:noFill/>
                  </a:rPr>
                  <a:t> </a:t>
                </a:r>
              </a:p>
            </p:txBody>
          </p:sp>
        </mc:Fallback>
      </mc:AlternateContent>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3539" y="4196839"/>
            <a:ext cx="406747" cy="853344"/>
          </a:xfrm>
          <a:prstGeom prst="rect">
            <a:avLst/>
          </a:prstGeom>
        </p:spPr>
      </p:pic>
    </p:spTree>
    <p:extLst>
      <p:ext uri="{BB962C8B-B14F-4D97-AF65-F5344CB8AC3E}">
        <p14:creationId xmlns:p14="http://schemas.microsoft.com/office/powerpoint/2010/main" val="2569624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Teorema di </a:t>
            </a:r>
            <a:r>
              <a:rPr lang="it-IT" dirty="0" err="1"/>
              <a:t>Bayes</a:t>
            </a:r>
            <a:r>
              <a:rPr lang="it-IT" dirty="0"/>
              <a:t> applicato a </a:t>
            </a:r>
            <a:r>
              <a:rPr lang="it-IT" dirty="0" err="1"/>
              <a:t>Monty</a:t>
            </a:r>
            <a:r>
              <a:rPr lang="it-IT" dirty="0"/>
              <a:t> </a:t>
            </a:r>
            <a:r>
              <a:rPr lang="it-IT" dirty="0" smtClean="0"/>
              <a:t>Hall</a:t>
            </a:r>
            <a:endParaRPr lang="it-IT" dirty="0"/>
          </a:p>
        </p:txBody>
      </p:sp>
      <p:sp>
        <p:nvSpPr>
          <p:cNvPr id="3" name="Segnaposto contenuto 2"/>
          <p:cNvSpPr>
            <a:spLocks noGrp="1"/>
          </p:cNvSpPr>
          <p:nvPr>
            <p:ph idx="1"/>
          </p:nvPr>
        </p:nvSpPr>
        <p:spPr/>
        <p:txBody>
          <a:bodyPr/>
          <a:lstStyle/>
          <a:p>
            <a:pPr marL="0" indent="0">
              <a:buNone/>
            </a:pPr>
            <a:r>
              <a:rPr lang="it-IT" dirty="0"/>
              <a:t>Consideriamo A</a:t>
            </a:r>
            <a:r>
              <a:rPr lang="it-IT" b="1" baseline="-25000" dirty="0"/>
              <a:t>1</a:t>
            </a:r>
            <a:r>
              <a:rPr lang="it-IT" b="1" dirty="0"/>
              <a:t> </a:t>
            </a:r>
            <a:r>
              <a:rPr lang="it-IT" dirty="0"/>
              <a:t>è l’evento dell’auto dietro la porta e B</a:t>
            </a:r>
            <a:r>
              <a:rPr lang="it-IT" baseline="-25000" dirty="0"/>
              <a:t>3</a:t>
            </a:r>
            <a:r>
              <a:rPr lang="it-IT" dirty="0"/>
              <a:t> l’apertura della porta 3 con dietro la capra.</a:t>
            </a:r>
          </a:p>
          <a:p>
            <a:pPr marL="0" indent="0">
              <a:buNone/>
            </a:pPr>
            <a:r>
              <a:rPr lang="it-IT" dirty="0"/>
              <a:t>La probabilità che dietro la porta 1 ci sia l’auto è di p(A</a:t>
            </a:r>
            <a:r>
              <a:rPr lang="it-IT" baseline="-25000" dirty="0"/>
              <a:t>1</a:t>
            </a:r>
            <a:r>
              <a:rPr lang="it-IT" dirty="0"/>
              <a:t>) = p(A</a:t>
            </a:r>
            <a:r>
              <a:rPr lang="it-IT" baseline="-25000" dirty="0"/>
              <a:t>2</a:t>
            </a:r>
            <a:r>
              <a:rPr lang="it-IT" dirty="0"/>
              <a:t>) = 1/3. Dopo la scelta da parte del concorrente (immaginiamo 1), la probabilità che venga aperta la porta 3 è p(B</a:t>
            </a:r>
            <a:r>
              <a:rPr lang="it-IT" baseline="-25000" dirty="0"/>
              <a:t>3</a:t>
            </a:r>
            <a:r>
              <a:rPr lang="it-IT" dirty="0"/>
              <a:t>) =1/2, poiché il conduttore potrebbe aprire sia 2 che 3, dal punto di vista del concorrente. Consideriamo che p(B</a:t>
            </a:r>
            <a:r>
              <a:rPr lang="it-IT" baseline="-25000" dirty="0"/>
              <a:t>3</a:t>
            </a:r>
            <a:r>
              <a:rPr lang="it-IT" dirty="0"/>
              <a:t>/A</a:t>
            </a:r>
            <a:r>
              <a:rPr lang="it-IT" baseline="-25000" dirty="0"/>
              <a:t>2</a:t>
            </a:r>
            <a:r>
              <a:rPr lang="it-IT" dirty="0"/>
              <a:t>) = 1 poiché al conduttore non rimane che aprire l’unica porta non scelta dal concorrente con dietro una capra.</a:t>
            </a:r>
          </a:p>
          <a:p>
            <a:pPr marL="0" indent="0">
              <a:buNone/>
            </a:pPr>
            <a:r>
              <a:rPr lang="it-IT" dirty="0"/>
              <a:t>P(A</a:t>
            </a:r>
            <a:r>
              <a:rPr lang="it-IT" baseline="-25000" dirty="0"/>
              <a:t>2</a:t>
            </a:r>
            <a:r>
              <a:rPr lang="it-IT" dirty="0"/>
              <a:t>/B</a:t>
            </a:r>
            <a:r>
              <a:rPr lang="it-IT" baseline="-25000" dirty="0"/>
              <a:t>3</a:t>
            </a:r>
            <a:r>
              <a:rPr lang="it-IT" dirty="0"/>
              <a:t>) = p(B</a:t>
            </a:r>
            <a:r>
              <a:rPr lang="it-IT" baseline="-25000" dirty="0"/>
              <a:t>3</a:t>
            </a:r>
            <a:r>
              <a:rPr lang="it-IT" dirty="0"/>
              <a:t>/A</a:t>
            </a:r>
            <a:r>
              <a:rPr lang="it-IT" baseline="-25000" dirty="0"/>
              <a:t>2</a:t>
            </a:r>
            <a:r>
              <a:rPr lang="it-IT" dirty="0"/>
              <a:t>)* p(A</a:t>
            </a:r>
            <a:r>
              <a:rPr lang="it-IT" baseline="-25000" dirty="0"/>
              <a:t>2</a:t>
            </a:r>
            <a:r>
              <a:rPr lang="it-IT" dirty="0"/>
              <a:t>)/p(B</a:t>
            </a:r>
            <a:r>
              <a:rPr lang="it-IT" baseline="-25000" dirty="0"/>
              <a:t>3</a:t>
            </a:r>
            <a:r>
              <a:rPr lang="it-IT" dirty="0"/>
              <a:t>) =  1* 0,33 / 0,5 = 2/3</a:t>
            </a:r>
          </a:p>
          <a:p>
            <a:pPr marL="0" indent="0">
              <a:buNone/>
            </a:pPr>
            <a:endParaRPr lang="it-IT" dirty="0"/>
          </a:p>
        </p:txBody>
      </p:sp>
    </p:spTree>
    <p:extLst>
      <p:ext uri="{BB962C8B-B14F-4D97-AF65-F5344CB8AC3E}">
        <p14:creationId xmlns:p14="http://schemas.microsoft.com/office/powerpoint/2010/main" val="1071462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7591"/>
            <a:ext cx="12192001" cy="6985591"/>
          </a:xfrm>
          <a:prstGeom prst="rect">
            <a:avLst/>
          </a:prstGeom>
        </p:spPr>
      </p:pic>
      <p:sp>
        <p:nvSpPr>
          <p:cNvPr id="2" name="Titolo 1"/>
          <p:cNvSpPr>
            <a:spLocks noGrp="1"/>
          </p:cNvSpPr>
          <p:nvPr>
            <p:ph type="title"/>
          </p:nvPr>
        </p:nvSpPr>
        <p:spPr/>
        <p:txBody>
          <a:bodyPr/>
          <a:lstStyle/>
          <a:p>
            <a:r>
              <a:rPr lang="it-IT" dirty="0" smtClean="0"/>
              <a:t>In conclusione</a:t>
            </a:r>
            <a:endParaRPr lang="it-IT" dirty="0"/>
          </a:p>
        </p:txBody>
      </p:sp>
      <p:sp>
        <p:nvSpPr>
          <p:cNvPr id="3" name="Segnaposto contenuto 2"/>
          <p:cNvSpPr>
            <a:spLocks noGrp="1"/>
          </p:cNvSpPr>
          <p:nvPr>
            <p:ph idx="1"/>
          </p:nvPr>
        </p:nvSpPr>
        <p:spPr>
          <a:xfrm>
            <a:off x="838200" y="1825625"/>
            <a:ext cx="6019800" cy="4351338"/>
          </a:xfrm>
        </p:spPr>
        <p:txBody>
          <a:bodyPr/>
          <a:lstStyle/>
          <a:p>
            <a:pPr marL="0" indent="0">
              <a:buNone/>
            </a:pPr>
            <a:r>
              <a:rPr lang="it-IT" dirty="0" smtClean="0"/>
              <a:t>Questo spiega perché la probabilità di vincere cambiando porta non sono del 50% come potrebbe sembrare, ma del 66,7%. Quindi è conveniente cambiare porta, se si sa che quella mostrata è quella perdente.</a:t>
            </a:r>
          </a:p>
          <a:p>
            <a:pPr marL="0" indent="0">
              <a:buNone/>
            </a:pPr>
            <a:r>
              <a:rPr lang="it-IT" dirty="0" smtClean="0"/>
              <a:t>Questo discorso è applicabile anche in casi simili in cui le scelte possibili sono più di 3.</a:t>
            </a:r>
            <a:endParaRPr lang="it-IT" dirty="0"/>
          </a:p>
        </p:txBody>
      </p:sp>
    </p:spTree>
    <p:extLst>
      <p:ext uri="{BB962C8B-B14F-4D97-AF65-F5344CB8AC3E}">
        <p14:creationId xmlns:p14="http://schemas.microsoft.com/office/powerpoint/2010/main" val="1509385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Paradosso del compleanno</a:t>
            </a:r>
            <a:endParaRPr lang="it-IT" dirty="0"/>
          </a:p>
        </p:txBody>
      </p:sp>
      <p:sp>
        <p:nvSpPr>
          <p:cNvPr id="3" name="Segnaposto contenuto 2"/>
          <p:cNvSpPr>
            <a:spLocks noGrp="1"/>
          </p:cNvSpPr>
          <p:nvPr>
            <p:ph idx="1"/>
          </p:nvPr>
        </p:nvSpPr>
        <p:spPr>
          <a:xfrm>
            <a:off x="838200" y="4951307"/>
            <a:ext cx="10515600" cy="1225656"/>
          </a:xfrm>
        </p:spPr>
        <p:txBody>
          <a:bodyPr/>
          <a:lstStyle/>
          <a:p>
            <a:pPr marL="0" indent="0">
              <a:buNone/>
            </a:pPr>
            <a:r>
              <a:rPr lang="it-IT" dirty="0"/>
              <a:t>“Qual è la probabilità che in un gruppo costituito di 23 persone ci siano almeno 2 persone che compiono gli anni lo stesso giorno?”</a:t>
            </a:r>
          </a:p>
          <a:p>
            <a:pPr marL="0" indent="0">
              <a:buNone/>
            </a:pPr>
            <a:endParaRPr lang="it-IT" dirty="0"/>
          </a:p>
        </p:txBody>
      </p:sp>
    </p:spTree>
    <p:extLst>
      <p:ext uri="{BB962C8B-B14F-4D97-AF65-F5344CB8AC3E}">
        <p14:creationId xmlns:p14="http://schemas.microsoft.com/office/powerpoint/2010/main" val="324882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53440"/>
            <a:ext cx="10515600" cy="5323523"/>
          </a:xfrm>
        </p:spPr>
        <p:txBody>
          <a:bodyPr/>
          <a:lstStyle/>
          <a:p>
            <a:pPr marL="0" indent="0">
              <a:buNone/>
            </a:pPr>
            <a:r>
              <a:rPr lang="it-IT" dirty="0"/>
              <a:t>Per comodità, consideriamo che un anno sia costituito di 365 giorni. </a:t>
            </a:r>
          </a:p>
          <a:p>
            <a:pPr marL="0" indent="0">
              <a:buNone/>
            </a:pPr>
            <a:r>
              <a:rPr lang="it-IT" dirty="0"/>
              <a:t>Per spiegare il problema, disegniamo un grafo in cui C rappresenta “almeno due compleanni uguali” mentre D rappresenta “tutti compleanni diversi”.</a:t>
            </a:r>
          </a:p>
          <a:p>
            <a:pPr marL="0" indent="0">
              <a:buNone/>
            </a:pP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6981" y="2407412"/>
            <a:ext cx="3342379" cy="4000914"/>
          </a:xfrm>
          <a:prstGeom prst="rect">
            <a:avLst/>
          </a:prstGeom>
        </p:spPr>
      </p:pic>
    </p:spTree>
    <p:extLst>
      <p:ext uri="{BB962C8B-B14F-4D97-AF65-F5344CB8AC3E}">
        <p14:creationId xmlns:p14="http://schemas.microsoft.com/office/powerpoint/2010/main" val="1007786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975360"/>
            <a:ext cx="10515600" cy="5201603"/>
          </a:xfrm>
        </p:spPr>
        <p:txBody>
          <a:bodyPr/>
          <a:lstStyle/>
          <a:p>
            <a:pPr marL="0" indent="0">
              <a:buNone/>
            </a:pPr>
            <a:r>
              <a:rPr lang="it-IT" dirty="0"/>
              <a:t>Di conseguenza, su un gruppo di 366 persone io ho probabilità pari al 100%, quindi avrò certezza, di trovare un’altra persone avente un compleanno nello stesso giorno.</a:t>
            </a:r>
          </a:p>
          <a:p>
            <a:pPr marL="0" indent="0">
              <a:buNone/>
            </a:pPr>
            <a:r>
              <a:rPr lang="it-IT" dirty="0" smtClean="0"/>
              <a:t>Se </a:t>
            </a:r>
            <a:r>
              <a:rPr lang="it-IT" dirty="0"/>
              <a:t>consideriamo il gruppo costituito di 365 persone e considero il compleanno di una di queste persone, la probabilità che ci siano 2 compleanni diversi (n=2) è:</a:t>
            </a:r>
          </a:p>
          <a:p>
            <a:pPr marL="0" indent="0">
              <a:buNone/>
            </a:pPr>
            <a:r>
              <a:rPr lang="it-IT" dirty="0"/>
              <a:t>p</a:t>
            </a:r>
            <a:r>
              <a:rPr lang="it-IT" baseline="-25000" dirty="0"/>
              <a:t>2</a:t>
            </a:r>
            <a:r>
              <a:rPr lang="it-IT" dirty="0"/>
              <a:t>= 364/365 </a:t>
            </a:r>
          </a:p>
          <a:p>
            <a:pPr marL="0" indent="0">
              <a:buNone/>
            </a:pPr>
            <a:r>
              <a:rPr lang="it-IT" dirty="0"/>
              <a:t>Per 3 compleanni diversi:</a:t>
            </a:r>
          </a:p>
          <a:p>
            <a:pPr marL="0" indent="0">
              <a:buNone/>
            </a:pPr>
            <a:r>
              <a:rPr lang="it-IT" dirty="0"/>
              <a:t>p</a:t>
            </a:r>
            <a:r>
              <a:rPr lang="it-IT" baseline="-25000" dirty="0"/>
              <a:t>3</a:t>
            </a:r>
            <a:r>
              <a:rPr lang="it-IT" dirty="0"/>
              <a:t>= 364/365* 363/365 (ricorrendo alla formula del calcolo della probabilità per eventi indipendenti)</a:t>
            </a:r>
          </a:p>
          <a:p>
            <a:pPr marL="0" indent="0">
              <a:buNone/>
            </a:pPr>
            <a:endParaRPr lang="it-IT" dirty="0"/>
          </a:p>
        </p:txBody>
      </p:sp>
    </p:spTree>
    <p:extLst>
      <p:ext uri="{BB962C8B-B14F-4D97-AF65-F5344CB8AC3E}">
        <p14:creationId xmlns:p14="http://schemas.microsoft.com/office/powerpoint/2010/main" val="109265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198880"/>
            <a:ext cx="10515600" cy="4978083"/>
          </a:xfrm>
        </p:spPr>
        <p:txBody>
          <a:bodyPr/>
          <a:lstStyle/>
          <a:p>
            <a:pPr marL="0" indent="0">
              <a:buNone/>
            </a:pPr>
            <a:r>
              <a:rPr lang="it-IT" dirty="0"/>
              <a:t>Per n compleanni diversi quindi:</a:t>
            </a:r>
          </a:p>
          <a:p>
            <a:pPr marL="0" indent="0">
              <a:buNone/>
            </a:pPr>
            <a:r>
              <a:rPr lang="it-IT" dirty="0" err="1"/>
              <a:t>p</a:t>
            </a:r>
            <a:r>
              <a:rPr lang="it-IT" baseline="-25000" dirty="0" err="1"/>
              <a:t>n</a:t>
            </a:r>
            <a:r>
              <a:rPr lang="it-IT" dirty="0"/>
              <a:t> = 364/365*363/365*362/365……..*(366-n)/365= 364*363*362*…..(366-n)/365</a:t>
            </a:r>
            <a:r>
              <a:rPr lang="it-IT" baseline="30000" dirty="0"/>
              <a:t>n-1</a:t>
            </a:r>
            <a:r>
              <a:rPr lang="it-IT" dirty="0"/>
              <a:t>= 364!/[365</a:t>
            </a:r>
            <a:r>
              <a:rPr lang="it-IT" baseline="30000" dirty="0"/>
              <a:t>n-1</a:t>
            </a:r>
            <a:r>
              <a:rPr lang="it-IT" dirty="0"/>
              <a:t>*(365-n)]!</a:t>
            </a:r>
          </a:p>
          <a:p>
            <a:pPr marL="0" indent="0">
              <a:buNone/>
            </a:pPr>
            <a:r>
              <a:rPr lang="it-IT" dirty="0"/>
              <a:t>Quindi la probabilità di avere n compleanni uguali è 1-p</a:t>
            </a:r>
            <a:r>
              <a:rPr lang="it-IT" baseline="-25000" dirty="0"/>
              <a:t>n</a:t>
            </a:r>
            <a:endParaRPr lang="it-IT" dirty="0"/>
          </a:p>
          <a:p>
            <a:pPr marL="0" indent="0">
              <a:buNone/>
            </a:pPr>
            <a:r>
              <a:rPr lang="it-IT" dirty="0"/>
              <a:t>E qui mettere grafico di una coppia (1- </a:t>
            </a:r>
            <a:r>
              <a:rPr lang="it-IT" dirty="0" err="1"/>
              <a:t>p</a:t>
            </a:r>
            <a:r>
              <a:rPr lang="it-IT" baseline="-25000" dirty="0" err="1"/>
              <a:t>n</a:t>
            </a:r>
            <a:r>
              <a:rPr lang="it-IT" dirty="0"/>
              <a:t>) in funzione di numero di persone n </a:t>
            </a:r>
          </a:p>
          <a:p>
            <a:pPr marL="0" indent="0">
              <a:buNone/>
            </a:pPr>
            <a:r>
              <a:rPr lang="it-IT" dirty="0"/>
              <a:t>Possiamo quindi osservare dal grafico come la probabilità che su 23 persone 2 compiano il compleanno lo stesso giorno è dello 0,51.</a:t>
            </a:r>
          </a:p>
          <a:p>
            <a:pPr marL="0" indent="0">
              <a:buNone/>
            </a:pPr>
            <a:endParaRPr lang="it-IT" dirty="0"/>
          </a:p>
        </p:txBody>
      </p:sp>
    </p:spTree>
    <p:extLst>
      <p:ext uri="{BB962C8B-B14F-4D97-AF65-F5344CB8AC3E}">
        <p14:creationId xmlns:p14="http://schemas.microsoft.com/office/powerpoint/2010/main" val="226349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paradosso delle due buste </a:t>
            </a:r>
          </a:p>
        </p:txBody>
      </p:sp>
      <p:sp>
        <p:nvSpPr>
          <p:cNvPr id="3" name="Segnaposto contenuto 2"/>
          <p:cNvSpPr>
            <a:spLocks noGrp="1"/>
          </p:cNvSpPr>
          <p:nvPr>
            <p:ph idx="1"/>
          </p:nvPr>
        </p:nvSpPr>
        <p:spPr>
          <a:xfrm>
            <a:off x="838200" y="2081283"/>
            <a:ext cx="10515600" cy="4095679"/>
          </a:xfrm>
        </p:spPr>
        <p:txBody>
          <a:bodyPr/>
          <a:lstStyle/>
          <a:p>
            <a:pPr marL="0" indent="0">
              <a:buNone/>
            </a:pPr>
            <a:r>
              <a:rPr lang="it-IT" dirty="0"/>
              <a:t>Il paradosso delle due buste è un paradosso probabilistico nel quale il giocatore ha la possibilità di scegliere una fra due buste, esteriormente identiche fra loro, ma di cui una contenente un premio di valore doppio rispetto a quello contenuto </a:t>
            </a:r>
            <a:r>
              <a:rPr lang="it-IT" dirty="0" smtClean="0"/>
              <a:t>nell’altra.</a:t>
            </a:r>
          </a:p>
          <a:p>
            <a:pPr marL="0" indent="0">
              <a:buNone/>
            </a:pPr>
            <a:r>
              <a:rPr lang="it-IT" dirty="0" smtClean="0"/>
              <a:t>Dando </a:t>
            </a:r>
            <a:r>
              <a:rPr lang="it-IT" dirty="0"/>
              <a:t>la possibilità al partecipante di aprire una delle </a:t>
            </a:r>
            <a:r>
              <a:rPr lang="it-IT" dirty="0" smtClean="0"/>
              <a:t>due, </a:t>
            </a:r>
            <a:r>
              <a:rPr lang="it-IT" dirty="0"/>
              <a:t>in base al valore in essa </a:t>
            </a:r>
            <a:r>
              <a:rPr lang="it-IT" dirty="0" smtClean="0"/>
              <a:t>contenuto, </a:t>
            </a:r>
            <a:r>
              <a:rPr lang="it-IT" dirty="0"/>
              <a:t>egli potrà decidere di cambiare o meno la busta.</a:t>
            </a:r>
          </a:p>
        </p:txBody>
      </p:sp>
    </p:spTree>
    <p:extLst>
      <p:ext uri="{BB962C8B-B14F-4D97-AF65-F5344CB8AC3E}">
        <p14:creationId xmlns:p14="http://schemas.microsoft.com/office/powerpoint/2010/main" val="134445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6894" y="839894"/>
            <a:ext cx="10515600" cy="5330296"/>
          </a:xfrm>
        </p:spPr>
        <p:txBody>
          <a:bodyPr/>
          <a:lstStyle/>
          <a:p>
            <a:pPr marL="0" indent="0">
              <a:buNone/>
            </a:pPr>
            <a:r>
              <a:rPr lang="it-IT" dirty="0" smtClean="0"/>
              <a:t>Questo approccio alla probabilità ha mosso alcune critiche:</a:t>
            </a:r>
          </a:p>
          <a:p>
            <a:pPr>
              <a:buFont typeface="Wingdings" panose="05000000000000000000" pitchFamily="2" charset="2"/>
              <a:buChar char="§"/>
            </a:pPr>
            <a:r>
              <a:rPr lang="it-IT" dirty="0" smtClean="0"/>
              <a:t>La definizione impone che i casi possibili devono essere equiprobabili</a:t>
            </a:r>
          </a:p>
          <a:p>
            <a:pPr>
              <a:buFont typeface="Wingdings" panose="05000000000000000000" pitchFamily="2" charset="2"/>
              <a:buChar char="§"/>
            </a:pPr>
            <a:r>
              <a:rPr lang="it-IT" dirty="0" smtClean="0"/>
              <a:t>Se i casi possibili sono infiniti, diventa molto difficile risolvere il problema, come ad esempio se dovessimo calcolare la probabilità che un numero fosse multiplo di x</a:t>
            </a:r>
          </a:p>
          <a:p>
            <a:pPr>
              <a:buFont typeface="Wingdings" panose="05000000000000000000" pitchFamily="2" charset="2"/>
              <a:buChar char="§"/>
            </a:pPr>
            <a:r>
              <a:rPr lang="it-IT" dirty="0" smtClean="0"/>
              <a:t>Anche nel caso finito, in certe occasioni i risultati potrebbero essere inattesi; la probabilità che io domani sia vivo non è ½, ma analizzando la situazione con un approccio classico, questo è il risultato.</a:t>
            </a:r>
          </a:p>
          <a:p>
            <a:pPr marL="0" indent="0">
              <a:buNone/>
            </a:pPr>
            <a:r>
              <a:rPr lang="it-IT" dirty="0" smtClean="0"/>
              <a:t>Riassumendo l'approccio classico si rivela poco flessibile alla maggior parte delle situazioni reali, come l'andamento dei titoli economici, la sorte economica di una persona, la probabilità che una persona sviluppi una malattia etc.</a:t>
            </a:r>
            <a:endParaRPr lang="it-IT" dirty="0"/>
          </a:p>
        </p:txBody>
      </p:sp>
    </p:spTree>
    <p:extLst>
      <p:ext uri="{BB962C8B-B14F-4D97-AF65-F5344CB8AC3E}">
        <p14:creationId xmlns:p14="http://schemas.microsoft.com/office/powerpoint/2010/main" val="2007094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33734" y="1514901"/>
            <a:ext cx="10515600" cy="5644701"/>
          </a:xfrm>
        </p:spPr>
        <p:txBody>
          <a:bodyPr/>
          <a:lstStyle/>
          <a:p>
            <a:pPr marL="0" indent="0">
              <a:buNone/>
            </a:pPr>
            <a:r>
              <a:rPr lang="it-IT" dirty="0"/>
              <a:t>I</a:t>
            </a:r>
            <a:r>
              <a:rPr lang="it-IT" dirty="0" smtClean="0"/>
              <a:t>n </a:t>
            </a:r>
            <a:r>
              <a:rPr lang="it-IT" dirty="0"/>
              <a:t>questo caso egli sarà vincolata dal fattore psicologico a non cambiare la busta in </a:t>
            </a:r>
            <a:r>
              <a:rPr lang="it-IT" dirty="0" smtClean="0"/>
              <a:t>quanto </a:t>
            </a:r>
            <a:r>
              <a:rPr lang="it-IT" dirty="0"/>
              <a:t>conosce il premio della busta che ha aperto e quindi sarà meno propenso a cambiare la </a:t>
            </a:r>
            <a:r>
              <a:rPr lang="it-IT" dirty="0" smtClean="0"/>
              <a:t>busta, poiché  </a:t>
            </a:r>
            <a:r>
              <a:rPr lang="it-IT" dirty="0"/>
              <a:t>non è sicuro se la busta che non ha scelto contiene il doppio valore del premio che già </a:t>
            </a:r>
            <a:r>
              <a:rPr lang="it-IT" dirty="0" smtClean="0"/>
              <a:t>possiede.</a:t>
            </a:r>
          </a:p>
          <a:p>
            <a:pPr marL="0" indent="0">
              <a:buNone/>
            </a:pPr>
            <a:r>
              <a:rPr lang="it-IT" dirty="0" smtClean="0"/>
              <a:t>Al </a:t>
            </a:r>
            <a:r>
              <a:rPr lang="it-IT" dirty="0"/>
              <a:t>contrario decidendo di non vedere il premio che ha scelto egli sarà disposto a cambiare la busta una volta operata la scelta perché non inciderà il fattore psicologico</a:t>
            </a:r>
          </a:p>
        </p:txBody>
      </p:sp>
    </p:spTree>
    <p:extLst>
      <p:ext uri="{BB962C8B-B14F-4D97-AF65-F5344CB8AC3E}">
        <p14:creationId xmlns:p14="http://schemas.microsoft.com/office/powerpoint/2010/main" val="1136937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125940"/>
            <a:ext cx="10515600" cy="5051023"/>
          </a:xfrm>
        </p:spPr>
        <p:txBody>
          <a:bodyPr/>
          <a:lstStyle/>
          <a:p>
            <a:pPr marL="0" indent="0">
              <a:buNone/>
            </a:pPr>
            <a:r>
              <a:rPr lang="it-IT" dirty="0" smtClean="0"/>
              <a:t>Analizziamo il paradosso dal punto di vista matematico:</a:t>
            </a:r>
          </a:p>
          <a:p>
            <a:pPr marL="0" indent="0">
              <a:buNone/>
            </a:pPr>
            <a:r>
              <a:rPr lang="it-IT" dirty="0" smtClean="0"/>
              <a:t>la </a:t>
            </a:r>
            <a:r>
              <a:rPr lang="it-IT" dirty="0"/>
              <a:t>busta a contenuto maggiore </a:t>
            </a:r>
            <a:r>
              <a:rPr lang="it-IT" dirty="0" smtClean="0"/>
              <a:t>la </a:t>
            </a:r>
            <a:r>
              <a:rPr lang="it-IT" dirty="0"/>
              <a:t>identifichiamo come Y </a:t>
            </a:r>
            <a:r>
              <a:rPr lang="it-IT" dirty="0" smtClean="0"/>
              <a:t>e conterrà un valore </a:t>
            </a:r>
            <a:r>
              <a:rPr lang="it-IT" dirty="0"/>
              <a:t>doppio </a:t>
            </a:r>
            <a:r>
              <a:rPr lang="it-IT" dirty="0" smtClean="0"/>
              <a:t>rispetto all’altra busta, </a:t>
            </a:r>
            <a:r>
              <a:rPr lang="it-IT" dirty="0"/>
              <a:t>che chiamiamo </a:t>
            </a:r>
            <a:r>
              <a:rPr lang="it-IT" dirty="0" smtClean="0"/>
              <a:t>X. </a:t>
            </a:r>
            <a:r>
              <a:rPr lang="it-IT" dirty="0"/>
              <a:t>Q</a:t>
            </a:r>
            <a:r>
              <a:rPr lang="it-IT" dirty="0" smtClean="0"/>
              <a:t>uindi </a:t>
            </a:r>
            <a:r>
              <a:rPr lang="it-IT" dirty="0"/>
              <a:t>possiamo dire che </a:t>
            </a:r>
            <a:r>
              <a:rPr lang="it-IT" dirty="0" smtClean="0"/>
              <a:t>Y=2X.</a:t>
            </a:r>
            <a:endParaRPr lang="it-IT" dirty="0"/>
          </a:p>
          <a:p>
            <a:pPr marL="0" indent="0">
              <a:buNone/>
            </a:pPr>
            <a:r>
              <a:rPr lang="it-IT" dirty="0"/>
              <a:t>A</a:t>
            </a:r>
            <a:r>
              <a:rPr lang="it-IT" dirty="0" smtClean="0"/>
              <a:t>vremo </a:t>
            </a:r>
            <a:r>
              <a:rPr lang="it-IT" dirty="0"/>
              <a:t>sempre la stessa probabilità cioè X=Y – X, sia nel primo che nel secondo caso. Nessuna dunque sembra favorita all'altra. Se andassimo però a calcolare il guadagno atteso, noteremmo </a:t>
            </a:r>
            <a:r>
              <a:rPr lang="it-IT" dirty="0" smtClean="0"/>
              <a:t>che:</a:t>
            </a:r>
          </a:p>
          <a:p>
            <a:pPr marL="0" indent="0">
              <a:buNone/>
            </a:pPr>
            <a:r>
              <a:rPr lang="it-IT" dirty="0" smtClean="0"/>
              <a:t>1/2*A </a:t>
            </a:r>
            <a:r>
              <a:rPr lang="it-IT" dirty="0"/>
              <a:t>- 1/2(A/2) = 1/4A (quantità positiva per ogni valore di A</a:t>
            </a:r>
            <a:r>
              <a:rPr lang="it-IT" dirty="0" smtClean="0"/>
              <a:t>)</a:t>
            </a:r>
          </a:p>
          <a:p>
            <a:pPr marL="0" indent="0">
              <a:buNone/>
            </a:pPr>
            <a:r>
              <a:rPr lang="it-IT" dirty="0"/>
              <a:t>Dunque, andando a cambiare busta, avremo sempre una probabilità maggiore di vincita del premio a calore maggiore. </a:t>
            </a:r>
          </a:p>
        </p:txBody>
      </p:sp>
    </p:spTree>
    <p:extLst>
      <p:ext uri="{BB962C8B-B14F-4D97-AF65-F5344CB8AC3E}">
        <p14:creationId xmlns:p14="http://schemas.microsoft.com/office/powerpoint/2010/main" val="77847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371599"/>
            <a:ext cx="10515600" cy="4805363"/>
          </a:xfrm>
        </p:spPr>
        <p:txBody>
          <a:bodyPr/>
          <a:lstStyle/>
          <a:p>
            <a:pPr marL="0" indent="0">
              <a:buNone/>
            </a:pPr>
            <a:r>
              <a:rPr lang="it-IT" dirty="0"/>
              <a:t>Andiamo a fare due </a:t>
            </a:r>
            <a:r>
              <a:rPr lang="it-IT" dirty="0" smtClean="0"/>
              <a:t>esempi.</a:t>
            </a:r>
          </a:p>
          <a:p>
            <a:pPr marL="0" indent="0">
              <a:buNone/>
            </a:pPr>
            <a:r>
              <a:rPr lang="it-IT" dirty="0" smtClean="0"/>
              <a:t>Nel </a:t>
            </a:r>
            <a:r>
              <a:rPr lang="it-IT" dirty="0"/>
              <a:t>primo diamo valori finiti compresi tra 0 e 2 milioni. Noteremo dunque, che il valore massimo </a:t>
            </a:r>
            <a:r>
              <a:rPr lang="it-IT" dirty="0" smtClean="0"/>
              <a:t>della busta a minor valore sarà </a:t>
            </a:r>
            <a:r>
              <a:rPr lang="it-IT" dirty="0"/>
              <a:t>compreso tra 0 e 1 milione e perciò, nel caso trovassimo come valore 1000005, allora converrà non cambiare, in quanto ci troveremmo al di sopra del valore massimo (il paradosso viene meno</a:t>
            </a:r>
            <a:r>
              <a:rPr lang="it-IT" dirty="0" smtClean="0"/>
              <a:t>).</a:t>
            </a:r>
          </a:p>
          <a:p>
            <a:pPr marL="0" indent="0">
              <a:buNone/>
            </a:pPr>
            <a:r>
              <a:rPr lang="it-IT" dirty="0" smtClean="0"/>
              <a:t>Nel </a:t>
            </a:r>
            <a:r>
              <a:rPr lang="it-IT" dirty="0"/>
              <a:t>caso dessimo valori infiniti, </a:t>
            </a:r>
            <a:r>
              <a:rPr lang="it-IT" dirty="0" smtClean="0"/>
              <a:t>(caso </a:t>
            </a:r>
            <a:r>
              <a:rPr lang="it-IT" dirty="0"/>
              <a:t>non valido, vista l'impossibilità di dare tali valori ) lasciando l'ipotesi che i premi siano stati scelti a caso </a:t>
            </a:r>
            <a:r>
              <a:rPr lang="it-IT" dirty="0" smtClean="0"/>
              <a:t>(il </a:t>
            </a:r>
            <a:r>
              <a:rPr lang="it-IT" dirty="0"/>
              <a:t>paradosso </a:t>
            </a:r>
            <a:r>
              <a:rPr lang="it-IT" dirty="0" smtClean="0"/>
              <a:t>resta), </a:t>
            </a:r>
            <a:r>
              <a:rPr lang="it-IT" dirty="0"/>
              <a:t>resta la conclusione che conviene cambiare.</a:t>
            </a:r>
          </a:p>
          <a:p>
            <a:pPr marL="0" indent="0">
              <a:buNone/>
            </a:pPr>
            <a:endParaRPr lang="it-IT" dirty="0"/>
          </a:p>
        </p:txBody>
      </p:sp>
    </p:spTree>
    <p:extLst>
      <p:ext uri="{BB962C8B-B14F-4D97-AF65-F5344CB8AC3E}">
        <p14:creationId xmlns:p14="http://schemas.microsoft.com/office/powerpoint/2010/main" val="4110068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a:t>
            </a:r>
            <a:r>
              <a:rPr lang="it-IT" dirty="0" smtClean="0"/>
              <a:t>aradosso </a:t>
            </a:r>
            <a:r>
              <a:rPr lang="it-IT" dirty="0"/>
              <a:t>del </a:t>
            </a:r>
            <a:r>
              <a:rPr lang="it-IT" dirty="0" smtClean="0"/>
              <a:t>prigioniero</a:t>
            </a:r>
            <a:endParaRPr lang="it-IT" dirty="0"/>
          </a:p>
        </p:txBody>
      </p:sp>
      <p:sp>
        <p:nvSpPr>
          <p:cNvPr id="3" name="Segnaposto contenuto 2"/>
          <p:cNvSpPr>
            <a:spLocks noGrp="1"/>
          </p:cNvSpPr>
          <p:nvPr>
            <p:ph idx="1"/>
          </p:nvPr>
        </p:nvSpPr>
        <p:spPr/>
        <p:txBody>
          <a:bodyPr/>
          <a:lstStyle/>
          <a:p>
            <a:pPr marL="0" indent="0">
              <a:buNone/>
            </a:pPr>
            <a:r>
              <a:rPr lang="it-IT" dirty="0" smtClean="0"/>
              <a:t>Questo paradosso prevede che 2 persone vengano </a:t>
            </a:r>
            <a:r>
              <a:rPr lang="it-IT" dirty="0"/>
              <a:t>accusate di un reato e per questo motivo vengono messe in prigione, in celle separate per evitare che </a:t>
            </a:r>
            <a:r>
              <a:rPr lang="it-IT" dirty="0" smtClean="0"/>
              <a:t>comunichino. I due prigionieri vengono posti davanti a tre scelte:</a:t>
            </a:r>
          </a:p>
          <a:p>
            <a:pPr marL="514350" lvl="0" indent="-514350">
              <a:buFont typeface="+mj-lt"/>
              <a:buAutoNum type="arabicPeriod"/>
            </a:pPr>
            <a:r>
              <a:rPr lang="it-IT" dirty="0"/>
              <a:t>se solo uno dei due confessa, chi ha confessato evita la pena; l'altro viene però condannato a </a:t>
            </a:r>
            <a:r>
              <a:rPr lang="it-IT" b="1" dirty="0"/>
              <a:t>7</a:t>
            </a:r>
            <a:r>
              <a:rPr lang="it-IT" dirty="0"/>
              <a:t> anni di carcere.</a:t>
            </a:r>
          </a:p>
          <a:p>
            <a:pPr marL="514350" lvl="0" indent="-514350">
              <a:buFont typeface="+mj-lt"/>
              <a:buAutoNum type="arabicPeriod"/>
            </a:pPr>
            <a:r>
              <a:rPr lang="it-IT" dirty="0"/>
              <a:t>se entrambi confessano, vengono entrambi condannati a </a:t>
            </a:r>
            <a:r>
              <a:rPr lang="it-IT" b="1" dirty="0"/>
              <a:t>6</a:t>
            </a:r>
            <a:r>
              <a:rPr lang="it-IT" dirty="0"/>
              <a:t> anni.</a:t>
            </a:r>
          </a:p>
          <a:p>
            <a:pPr marL="514350" indent="-514350">
              <a:buFont typeface="+mj-lt"/>
              <a:buAutoNum type="arabicPeriod"/>
            </a:pPr>
            <a:r>
              <a:rPr lang="it-IT" dirty="0"/>
              <a:t>se nessuno dei due confessa, entrambi vengono condannati a </a:t>
            </a:r>
            <a:r>
              <a:rPr lang="it-IT" b="1" dirty="0" smtClean="0"/>
              <a:t>1</a:t>
            </a:r>
            <a:r>
              <a:rPr lang="it-IT" dirty="0" smtClean="0"/>
              <a:t> </a:t>
            </a:r>
            <a:r>
              <a:rPr lang="it-IT" dirty="0"/>
              <a:t>anno, perché comunque già colpevoli di porto abusivo di armi</a:t>
            </a:r>
          </a:p>
        </p:txBody>
      </p:sp>
    </p:spTree>
    <p:extLst>
      <p:ext uri="{BB962C8B-B14F-4D97-AF65-F5344CB8AC3E}">
        <p14:creationId xmlns:p14="http://schemas.microsoft.com/office/powerpoint/2010/main" val="425796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641445"/>
            <a:ext cx="10515600" cy="5535518"/>
          </a:xfrm>
        </p:spPr>
        <p:txBody>
          <a:bodyPr/>
          <a:lstStyle/>
          <a:p>
            <a:pPr marL="0" indent="0">
              <a:buNone/>
            </a:pPr>
            <a:r>
              <a:rPr lang="it-IT" dirty="0"/>
              <a:t>In questo paradosso entrambi i giocatori scelgono contemporaneamente tra le tre </a:t>
            </a:r>
            <a:r>
              <a:rPr lang="it-IT" dirty="0" smtClean="0"/>
              <a:t>opzioni.</a:t>
            </a:r>
          </a:p>
          <a:p>
            <a:pPr marL="0" indent="0">
              <a:buNone/>
            </a:pPr>
            <a:r>
              <a:rPr lang="it-IT" dirty="0"/>
              <a:t>A</a:t>
            </a:r>
            <a:r>
              <a:rPr lang="it-IT" dirty="0" smtClean="0"/>
              <a:t>nalizzando </a:t>
            </a:r>
            <a:r>
              <a:rPr lang="it-IT" dirty="0"/>
              <a:t>il </a:t>
            </a:r>
            <a:r>
              <a:rPr lang="it-IT" dirty="0" smtClean="0"/>
              <a:t>paradosso, </a:t>
            </a:r>
            <a:r>
              <a:rPr lang="it-IT" dirty="0"/>
              <a:t>l</a:t>
            </a:r>
            <a:r>
              <a:rPr lang="it-IT" dirty="0" smtClean="0"/>
              <a:t>a </a:t>
            </a:r>
            <a:r>
              <a:rPr lang="it-IT" dirty="0"/>
              <a:t>soluzione più conveniente per tutti sarebbe quella di non confessare in modo che entrambi vengano condannati a un solo anno (cioè 1,1). Questo caso, il più positivo per entrambi, prende il nome di </a:t>
            </a:r>
            <a:r>
              <a:rPr lang="it-IT" b="1" dirty="0"/>
              <a:t>ottimo paretiano (la situazione migliore per un giocatore, che possa non danneggiare un altro</a:t>
            </a:r>
            <a:r>
              <a:rPr lang="it-IT" b="1" dirty="0" smtClean="0"/>
              <a:t>)</a:t>
            </a:r>
            <a:r>
              <a:rPr lang="it-IT" dirty="0" smtClean="0"/>
              <a:t>, </a:t>
            </a:r>
            <a:r>
              <a:rPr lang="it-IT" dirty="0"/>
              <a:t>proprio perché rappresenta la situazione migliore per tutti i giocatori. Nella realtà, però è necessario considerare il fattore “egoismo” da parte degli stessi </a:t>
            </a:r>
            <a:r>
              <a:rPr lang="it-IT" dirty="0" smtClean="0"/>
              <a:t>prigionieri: </a:t>
            </a:r>
            <a:r>
              <a:rPr lang="it-IT" dirty="0"/>
              <a:t>essi potrebbero essere indotti a confessare </a:t>
            </a:r>
            <a:r>
              <a:rPr lang="it-IT" dirty="0" smtClean="0"/>
              <a:t>l'uno contro </a:t>
            </a:r>
            <a:r>
              <a:rPr lang="it-IT" dirty="0"/>
              <a:t>l’altro per ridurre la propria pena, ma nel farlo </a:t>
            </a:r>
            <a:r>
              <a:rPr lang="it-IT" dirty="0" smtClean="0"/>
              <a:t>rischierebbero </a:t>
            </a:r>
            <a:r>
              <a:rPr lang="it-IT" dirty="0"/>
              <a:t>una pena </a:t>
            </a:r>
            <a:r>
              <a:rPr lang="it-IT" dirty="0" smtClean="0"/>
              <a:t>lunga, se pur ridotta </a:t>
            </a:r>
            <a:r>
              <a:rPr lang="it-IT" dirty="0"/>
              <a:t>(6,6). </a:t>
            </a:r>
          </a:p>
        </p:txBody>
      </p:sp>
    </p:spTree>
    <p:extLst>
      <p:ext uri="{BB962C8B-B14F-4D97-AF65-F5344CB8AC3E}">
        <p14:creationId xmlns:p14="http://schemas.microsoft.com/office/powerpoint/2010/main" val="2004297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59809"/>
            <a:ext cx="10515600" cy="5317154"/>
          </a:xfrm>
        </p:spPr>
        <p:txBody>
          <a:bodyPr>
            <a:normAutofit/>
          </a:bodyPr>
          <a:lstStyle/>
          <a:p>
            <a:pPr marL="0" indent="0">
              <a:buNone/>
            </a:pPr>
            <a:r>
              <a:rPr lang="it-IT" dirty="0"/>
              <a:t>In realtà però l’equilibrio, detto </a:t>
            </a:r>
            <a:r>
              <a:rPr lang="it-IT" b="1" dirty="0"/>
              <a:t>di Nash</a:t>
            </a:r>
            <a:r>
              <a:rPr lang="it-IT" dirty="0"/>
              <a:t> è legato alla diversa strategia (confessa, confessa). L’equilibrio di Nash è quando nessuno riesce a migliorare in maniera unilaterale o la propria strategia, a scapito di altri giocatori, considerando però la reale sfiducia tra i giocatori e l’egoismo di ciascuno.</a:t>
            </a:r>
          </a:p>
          <a:p>
            <a:pPr marL="0" indent="0">
              <a:buNone/>
            </a:pPr>
            <a:r>
              <a:rPr lang="it-IT" dirty="0"/>
              <a:t>Considerando la definizione di “strategia dominante” </a:t>
            </a:r>
            <a:r>
              <a:rPr lang="it-IT" dirty="0" smtClean="0"/>
              <a:t>(che</a:t>
            </a:r>
            <a:r>
              <a:rPr lang="it-IT" dirty="0"/>
              <a:t>, indipendentemente dalle strategie adottate dagli altri giocatori, fornisce al giocatore preso in considerazione il risultato migliore rispetto a ogni altra possibile alternativa), questa risulta essere (confessa, confessa). In questo caso, quindi non coincide con l’ottimo paretiano poiché comunque è necessario considerare che ogni prigioniero può essere disposto a sacrificare la libertà di un altro giocatore per la propria</a:t>
            </a:r>
            <a:r>
              <a:rPr lang="it-IT" dirty="0" smtClean="0"/>
              <a:t>.</a:t>
            </a:r>
            <a:endParaRPr lang="it-IT" dirty="0"/>
          </a:p>
        </p:txBody>
      </p:sp>
    </p:spTree>
    <p:extLst>
      <p:ext uri="{BB962C8B-B14F-4D97-AF65-F5344CB8AC3E}">
        <p14:creationId xmlns:p14="http://schemas.microsoft.com/office/powerpoint/2010/main" val="1763925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1" y="1071349"/>
            <a:ext cx="10305196" cy="5105614"/>
          </a:xfrm>
        </p:spPr>
        <p:txBody>
          <a:bodyPr/>
          <a:lstStyle/>
          <a:p>
            <a:pPr marL="0" indent="0">
              <a:buNone/>
            </a:pPr>
            <a:r>
              <a:rPr lang="it-IT" dirty="0"/>
              <a:t>Ad indurre in errore è la somma degli anni dei due prigionieri.</a:t>
            </a:r>
          </a:p>
          <a:p>
            <a:pPr marL="0" indent="0">
              <a:buNone/>
            </a:pPr>
            <a:r>
              <a:rPr lang="it-IT" dirty="0"/>
              <a:t>Questo porterebbe alla scelta dell’ottimo paretiano, allontanandosi dal reale equilibrio di Nash</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2815" y="2674962"/>
            <a:ext cx="5762016" cy="3705367"/>
          </a:xfrm>
          <a:prstGeom prst="rect">
            <a:avLst/>
          </a:prstGeom>
        </p:spPr>
      </p:pic>
    </p:spTree>
    <p:extLst>
      <p:ext uri="{BB962C8B-B14F-4D97-AF65-F5344CB8AC3E}">
        <p14:creationId xmlns:p14="http://schemas.microsoft.com/office/powerpoint/2010/main" val="3338816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764275"/>
            <a:ext cx="10515600" cy="5412688"/>
          </a:xfrm>
        </p:spPr>
        <p:txBody>
          <a:bodyPr>
            <a:normAutofit lnSpcReduction="10000"/>
          </a:bodyPr>
          <a:lstStyle/>
          <a:p>
            <a:pPr marL="0" indent="0">
              <a:buNone/>
            </a:pPr>
            <a:r>
              <a:rPr lang="it-IT" dirty="0"/>
              <a:t>PREVEDIAMO </a:t>
            </a:r>
            <a:r>
              <a:rPr lang="it-IT" dirty="0" smtClean="0"/>
              <a:t>L’UTILIZZO </a:t>
            </a:r>
            <a:r>
              <a:rPr lang="it-IT" dirty="0"/>
              <a:t>DI UNA MONETA.</a:t>
            </a:r>
          </a:p>
          <a:p>
            <a:pPr marL="0" indent="0">
              <a:buNone/>
            </a:pPr>
            <a:r>
              <a:rPr lang="it-IT" dirty="0"/>
              <a:t>Si vede facilmente che se tutti e due tirassero una moneta avrebbero comunque più possibilità di fare poco carcere piuttosto che utilizzare la </a:t>
            </a:r>
            <a:r>
              <a:rPr lang="it-IT" i="1" dirty="0"/>
              <a:t>strategia furba</a:t>
            </a:r>
            <a:r>
              <a:rPr lang="it-IT" dirty="0"/>
              <a:t>; infatti</a:t>
            </a:r>
            <a:r>
              <a:rPr lang="it-IT" dirty="0" smtClean="0"/>
              <a:t>:</a:t>
            </a:r>
          </a:p>
          <a:p>
            <a:pPr marL="0" indent="0">
              <a:buNone/>
            </a:pPr>
            <a:endParaRPr lang="it-IT" dirty="0"/>
          </a:p>
          <a:p>
            <a:pPr marL="0" indent="0">
              <a:buNone/>
            </a:pPr>
            <a:r>
              <a:rPr lang="it-IT" dirty="0"/>
              <a:t>Nella scelta con la moneta è chiaro che la situazione è migliore per entrambi (0.25*7+0.25*6+0.25*1+0.25*0=3.5 anni di media che prenderebbero). Abbiamo a favore un buon 75% dei casi: nel 50% dei casi la pena verrà diminuita sensibilmente di 5 oppure 6 anni (in quest'ultimo caso sarà addirittura azzerata), e nel 25% dei casi invece rischieremo di ottenere la stessa pena che avremmo giocando da </a:t>
            </a:r>
            <a:r>
              <a:rPr lang="it-IT" i="1" dirty="0"/>
              <a:t>furbi</a:t>
            </a:r>
            <a:r>
              <a:rPr lang="it-IT" dirty="0"/>
              <a:t>. Apparirebbe dunque un paradosso, essendo una scelta migliore lanciare una moneta piuttosto che applicare la logica.</a:t>
            </a:r>
          </a:p>
          <a:p>
            <a:pPr marL="0" indent="0">
              <a:buNone/>
            </a:pPr>
            <a:endParaRPr lang="it-IT" dirty="0"/>
          </a:p>
        </p:txBody>
      </p:sp>
    </p:spTree>
    <p:extLst>
      <p:ext uri="{BB962C8B-B14F-4D97-AF65-F5344CB8AC3E}">
        <p14:creationId xmlns:p14="http://schemas.microsoft.com/office/powerpoint/2010/main" val="2159748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Paradosso delle 3 carte</a:t>
            </a:r>
            <a:endParaRPr lang="it-IT" dirty="0"/>
          </a:p>
        </p:txBody>
      </p:sp>
      <p:sp>
        <p:nvSpPr>
          <p:cNvPr id="3" name="Segnaposto contenuto 2"/>
          <p:cNvSpPr>
            <a:spLocks noGrp="1"/>
          </p:cNvSpPr>
          <p:nvPr>
            <p:ph idx="1"/>
          </p:nvPr>
        </p:nvSpPr>
        <p:spPr>
          <a:xfrm>
            <a:off x="838200" y="1501254"/>
            <a:ext cx="10515600" cy="4913194"/>
          </a:xfrm>
        </p:spPr>
        <p:txBody>
          <a:bodyPr>
            <a:normAutofit/>
          </a:bodyPr>
          <a:lstStyle/>
          <a:p>
            <a:pPr marL="0" indent="0">
              <a:buNone/>
            </a:pPr>
            <a:r>
              <a:rPr lang="it-IT" dirty="0"/>
              <a:t>I</a:t>
            </a:r>
            <a:r>
              <a:rPr lang="it-IT" dirty="0" smtClean="0"/>
              <a:t>l </a:t>
            </a:r>
            <a:r>
              <a:rPr lang="it-IT" dirty="0"/>
              <a:t>paradosso delle tre carte è un problema classico della probabilità che presenta una soluzione che può essere discussa tramite il </a:t>
            </a:r>
            <a:r>
              <a:rPr lang="it-IT" dirty="0" smtClean="0"/>
              <a:t>teorema </a:t>
            </a:r>
            <a:r>
              <a:rPr lang="it-IT" dirty="0"/>
              <a:t>di </a:t>
            </a:r>
            <a:r>
              <a:rPr lang="it-IT" dirty="0" err="1" smtClean="0"/>
              <a:t>Bayes</a:t>
            </a:r>
            <a:r>
              <a:rPr lang="it-IT" dirty="0" smtClean="0"/>
              <a:t>, questo </a:t>
            </a:r>
            <a:r>
              <a:rPr lang="it-IT" dirty="0"/>
              <a:t>problema fu proposto per la prima volta da W</a:t>
            </a:r>
            <a:r>
              <a:rPr lang="it-IT" dirty="0" smtClean="0"/>
              <a:t>arren </a:t>
            </a:r>
            <a:r>
              <a:rPr lang="it-IT" dirty="0" err="1"/>
              <a:t>W</a:t>
            </a:r>
            <a:r>
              <a:rPr lang="it-IT" dirty="0" err="1" smtClean="0"/>
              <a:t>eaver</a:t>
            </a:r>
            <a:r>
              <a:rPr lang="it-IT" dirty="0" smtClean="0"/>
              <a:t> </a:t>
            </a:r>
            <a:r>
              <a:rPr lang="it-IT" dirty="0"/>
              <a:t>nel 1950. </a:t>
            </a:r>
            <a:r>
              <a:rPr lang="it-IT" dirty="0" smtClean="0"/>
              <a:t>Questo </a:t>
            </a:r>
            <a:r>
              <a:rPr lang="it-IT" dirty="0"/>
              <a:t>paradosso è caratterizzato dal fatto che si hanno a disposizione tre </a:t>
            </a:r>
            <a:r>
              <a:rPr lang="it-IT" dirty="0" smtClean="0"/>
              <a:t>carte: </a:t>
            </a:r>
            <a:r>
              <a:rPr lang="it-IT" dirty="0"/>
              <a:t>una rossa su entrambi i lati, </a:t>
            </a:r>
            <a:r>
              <a:rPr lang="it-IT" dirty="0" smtClean="0"/>
              <a:t>una </a:t>
            </a:r>
            <a:r>
              <a:rPr lang="it-IT" dirty="0"/>
              <a:t>rossa su un lato e bianca sull'altro e </a:t>
            </a:r>
            <a:r>
              <a:rPr lang="it-IT" dirty="0" smtClean="0"/>
              <a:t>una bianca su entrambi i lati. Ponendo sul tavolo la carta con la faccia rossa, </a:t>
            </a:r>
            <a:r>
              <a:rPr lang="it-IT" dirty="0"/>
              <a:t>qual è la probabilità che anche l'altro lato sia </a:t>
            </a:r>
            <a:r>
              <a:rPr lang="it-IT" dirty="0" smtClean="0"/>
              <a:t>rosso?</a:t>
            </a:r>
          </a:p>
          <a:p>
            <a:pPr marL="0" indent="0">
              <a:buNone/>
            </a:pPr>
            <a:r>
              <a:rPr lang="it-IT" dirty="0"/>
              <a:t>N</a:t>
            </a:r>
            <a:r>
              <a:rPr lang="it-IT" dirty="0" smtClean="0"/>
              <a:t>el </a:t>
            </a:r>
            <a:r>
              <a:rPr lang="it-IT" dirty="0"/>
              <a:t>procedere verso la soluzione consideriamo </a:t>
            </a:r>
            <a:r>
              <a:rPr lang="it-IT" dirty="0" smtClean="0"/>
              <a:t>che </a:t>
            </a:r>
            <a:r>
              <a:rPr lang="it-IT" dirty="0"/>
              <a:t>in totale ci sono sei facce che sono 3 bianche e 3 rosse. quindi  supponendo che ogni volta si inizia con una carta che abbia obbligatoriamente una faccia rossa la probabilità che anche l'altra sia rossa risulta essere di 1/3</a:t>
            </a:r>
          </a:p>
        </p:txBody>
      </p:sp>
    </p:spTree>
    <p:extLst>
      <p:ext uri="{BB962C8B-B14F-4D97-AF65-F5344CB8AC3E}">
        <p14:creationId xmlns:p14="http://schemas.microsoft.com/office/powerpoint/2010/main" val="3230762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412543"/>
            <a:ext cx="10515600" cy="4764420"/>
          </a:xfrm>
        </p:spPr>
        <p:txBody>
          <a:bodyPr/>
          <a:lstStyle/>
          <a:p>
            <a:pPr marL="0" indent="0">
              <a:buNone/>
            </a:pPr>
            <a:r>
              <a:rPr lang="it-IT" dirty="0"/>
              <a:t>A</a:t>
            </a:r>
            <a:r>
              <a:rPr lang="it-IT" dirty="0" smtClean="0"/>
              <a:t>pplicando </a:t>
            </a:r>
            <a:r>
              <a:rPr lang="it-IT" dirty="0"/>
              <a:t>il teorema di </a:t>
            </a:r>
            <a:r>
              <a:rPr lang="it-IT" dirty="0" err="1"/>
              <a:t>B</a:t>
            </a:r>
            <a:r>
              <a:rPr lang="it-IT" dirty="0" err="1" smtClean="0"/>
              <a:t>ayes</a:t>
            </a:r>
            <a:r>
              <a:rPr lang="it-IT" dirty="0" smtClean="0"/>
              <a:t> </a:t>
            </a:r>
            <a:r>
              <a:rPr lang="it-IT" dirty="0"/>
              <a:t>ci colleghiamo alla probabilità condizionata che ci fornisce i seguenti risultati:</a:t>
            </a:r>
          </a:p>
          <a:p>
            <a:pPr marL="0" indent="0">
              <a:buNone/>
            </a:pPr>
            <a:r>
              <a:rPr lang="it-IT" dirty="0"/>
              <a:t>P(lato invisibile rosso | lato scoperto rosso) = P(carta con 2 lati rossi | lato scoperto rosso)</a:t>
            </a:r>
          </a:p>
          <a:p>
            <a:pPr marL="0" indent="0">
              <a:buNone/>
            </a:pPr>
            <a:r>
              <a:rPr lang="it-IT" dirty="0"/>
              <a:t>che sinteticamente possiamo scrivere P(A|R) dove A è la carta che ha entrambi i lati rossi e P(A) è la probabilità che essa venga scelta, P(R) è invece la probabilità che il lato visibile sia rosso</a:t>
            </a:r>
            <a:r>
              <a:rPr lang="it-IT" dirty="0" smtClean="0"/>
              <a:t>.</a:t>
            </a:r>
            <a:endParaRPr lang="it-IT" dirty="0"/>
          </a:p>
        </p:txBody>
      </p:sp>
    </p:spTree>
    <p:extLst>
      <p:ext uri="{BB962C8B-B14F-4D97-AF65-F5344CB8AC3E}">
        <p14:creationId xmlns:p14="http://schemas.microsoft.com/office/powerpoint/2010/main" val="51385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0" y="0"/>
            <a:ext cx="12192000" cy="7232073"/>
          </a:xfrm>
          <a:prstGeom prst="rect">
            <a:avLst/>
          </a:prstGeom>
        </p:spPr>
      </p:pic>
      <p:sp>
        <p:nvSpPr>
          <p:cNvPr id="2" name="Titolo 1"/>
          <p:cNvSpPr>
            <a:spLocks noGrp="1"/>
          </p:cNvSpPr>
          <p:nvPr>
            <p:ph type="title"/>
          </p:nvPr>
        </p:nvSpPr>
        <p:spPr/>
        <p:txBody>
          <a:bodyPr/>
          <a:lstStyle/>
          <a:p>
            <a:r>
              <a:rPr lang="it-IT" dirty="0" smtClean="0">
                <a:solidFill>
                  <a:schemeClr val="bg1"/>
                </a:solidFill>
              </a:rPr>
              <a:t>Concezione </a:t>
            </a:r>
            <a:r>
              <a:rPr lang="it-IT" dirty="0" err="1" smtClean="0">
                <a:solidFill>
                  <a:schemeClr val="bg1"/>
                </a:solidFill>
              </a:rPr>
              <a:t>frequentista</a:t>
            </a:r>
            <a:endParaRPr lang="it-IT" dirty="0">
              <a:solidFill>
                <a:schemeClr val="bg1"/>
              </a:solidFill>
            </a:endParaRPr>
          </a:p>
        </p:txBody>
      </p:sp>
      <mc:AlternateContent xmlns:mc="http://schemas.openxmlformats.org/markup-compatibility/2006">
        <mc:Choice xmlns:a14="http://schemas.microsoft.com/office/drawing/2010/main" Requires="a14">
          <p:sp>
            <p:nvSpPr>
              <p:cNvPr id="3" name="Segnaposto contenuto 2"/>
              <p:cNvSpPr>
                <a:spLocks noGrp="1"/>
              </p:cNvSpPr>
              <p:nvPr>
                <p:ph idx="1"/>
              </p:nvPr>
            </p:nvSpPr>
            <p:spPr>
              <a:xfrm>
                <a:off x="838200" y="1564640"/>
                <a:ext cx="10515600" cy="5113867"/>
              </a:xfrm>
            </p:spPr>
            <p:txBody>
              <a:bodyPr>
                <a:normAutofit fontScale="92500"/>
              </a:bodyPr>
              <a:lstStyle/>
              <a:p>
                <a:pPr marL="0" indent="0">
                  <a:buNone/>
                </a:pPr>
                <a:r>
                  <a:rPr lang="it-IT" dirty="0" smtClean="0">
                    <a:solidFill>
                      <a:schemeClr val="bg1"/>
                    </a:solidFill>
                  </a:rPr>
                  <a:t>La probabilità </a:t>
                </a:r>
                <a:r>
                  <a:rPr lang="it-IT" dirty="0" err="1" smtClean="0">
                    <a:solidFill>
                      <a:schemeClr val="bg1"/>
                    </a:solidFill>
                  </a:rPr>
                  <a:t>frequentista</a:t>
                </a:r>
                <a:r>
                  <a:rPr lang="it-IT" dirty="0" smtClean="0">
                    <a:solidFill>
                      <a:schemeClr val="bg1"/>
                    </a:solidFill>
                  </a:rPr>
                  <a:t> si basa sulla verifica sperimentale della probabilità che </a:t>
                </a:r>
                <a:r>
                  <a:rPr lang="it-IT" dirty="0" smtClean="0">
                    <a:solidFill>
                      <a:schemeClr val="bg1"/>
                    </a:solidFill>
                  </a:rPr>
                  <a:t>un evento </a:t>
                </a:r>
                <a:r>
                  <a:rPr lang="it-IT" dirty="0" smtClean="0">
                    <a:solidFill>
                      <a:schemeClr val="bg1"/>
                    </a:solidFill>
                  </a:rPr>
                  <a:t>si verifichi.</a:t>
                </a:r>
              </a:p>
              <a:p>
                <a:pPr marL="0" indent="0">
                  <a:buNone/>
                </a:pPr>
                <a:r>
                  <a:rPr lang="it-IT" dirty="0" smtClean="0">
                    <a:solidFill>
                      <a:schemeClr val="bg1"/>
                    </a:solidFill>
                  </a:rPr>
                  <a:t>Al crescere </a:t>
                </a:r>
                <a:r>
                  <a:rPr lang="it-IT" dirty="0">
                    <a:solidFill>
                      <a:schemeClr val="bg1"/>
                    </a:solidFill>
                  </a:rPr>
                  <a:t>del numero delle prove fatte tutte nelle stesse condizioni, la frequenza relativa pur variando, tende a stabilizzarsi attorno ad un </a:t>
                </a:r>
                <a:r>
                  <a:rPr lang="it-IT" dirty="0" smtClean="0">
                    <a:solidFill>
                      <a:schemeClr val="bg1"/>
                    </a:solidFill>
                  </a:rPr>
                  <a:t>valore, </a:t>
                </a:r>
                <a:r>
                  <a:rPr lang="it-IT" dirty="0">
                    <a:solidFill>
                      <a:schemeClr val="bg1"/>
                    </a:solidFill>
                  </a:rPr>
                  <a:t>e tale valore attorno a cui le frequenze relative si stabilizzeranno corrisponde al valore della probabilità dell'evento</a:t>
                </a:r>
                <a:r>
                  <a:rPr lang="it-IT" dirty="0" smtClean="0">
                    <a:solidFill>
                      <a:schemeClr val="bg1"/>
                    </a:solidFill>
                  </a:rPr>
                  <a:t>. La probabilità sarà data dal rapporto tra la frequenza relativa e in numero di prove effettuate.</a:t>
                </a:r>
                <a:r>
                  <a:rPr lang="it-IT" dirty="0">
                    <a:solidFill>
                      <a:schemeClr val="bg1"/>
                    </a:solidFill>
                  </a:rPr>
                  <a:t> </a:t>
                </a:r>
                <a:endParaRPr lang="it-IT" dirty="0" smtClean="0">
                  <a:solidFill>
                    <a:schemeClr val="bg1"/>
                  </a:solidFill>
                </a:endParaRPr>
              </a:p>
              <a:p>
                <a:pPr marL="0" indent="0">
                  <a:buNone/>
                </a:pPr>
                <a14:m>
                  <m:oMathPara xmlns:m="http://schemas.openxmlformats.org/officeDocument/2006/math">
                    <m:oMathParaPr>
                      <m:jc m:val="centerGroup"/>
                    </m:oMathParaPr>
                    <m:oMath xmlns:m="http://schemas.openxmlformats.org/officeDocument/2006/math">
                      <m:func>
                        <m:funcPr>
                          <m:ctrlPr>
                            <a:rPr lang="it-IT" i="1">
                              <a:solidFill>
                                <a:schemeClr val="bg1"/>
                              </a:solidFill>
                              <a:latin typeface="Cambria Math" panose="02040503050406030204" pitchFamily="18" charset="0"/>
                            </a:rPr>
                          </m:ctrlPr>
                        </m:funcPr>
                        <m:fName>
                          <m:limLow>
                            <m:limLowPr>
                              <m:ctrlPr>
                                <a:rPr lang="it-IT" i="1">
                                  <a:solidFill>
                                    <a:schemeClr val="bg1"/>
                                  </a:solidFill>
                                  <a:latin typeface="Cambria Math" panose="02040503050406030204" pitchFamily="18" charset="0"/>
                                </a:rPr>
                              </m:ctrlPr>
                            </m:limLowPr>
                            <m:e>
                              <m:r>
                                <m:rPr>
                                  <m:sty m:val="p"/>
                                </m:rPr>
                                <a:rPr lang="it-IT">
                                  <a:solidFill>
                                    <a:schemeClr val="bg1"/>
                                  </a:solidFill>
                                  <a:latin typeface="Cambria Math" panose="02040503050406030204" pitchFamily="18" charset="0"/>
                                </a:rPr>
                                <m:t>lim</m:t>
                              </m:r>
                            </m:e>
                            <m:lim>
                              <m:r>
                                <a:rPr lang="it-IT" i="1">
                                  <a:solidFill>
                                    <a:schemeClr val="bg1"/>
                                  </a:solidFill>
                                  <a:latin typeface="Cambria Math" panose="02040503050406030204" pitchFamily="18" charset="0"/>
                                </a:rPr>
                                <m:t>𝑛</m:t>
                              </m:r>
                              <m:r>
                                <a:rPr lang="it-IT" i="1">
                                  <a:solidFill>
                                    <a:schemeClr val="bg1"/>
                                  </a:solidFill>
                                  <a:latin typeface="Cambria Math" panose="02040503050406030204" pitchFamily="18" charset="0"/>
                                  <a:ea typeface="Cambria Math" panose="02040503050406030204" pitchFamily="18" charset="0"/>
                                </a:rPr>
                                <m:t>→∞</m:t>
                              </m:r>
                            </m:lim>
                          </m:limLow>
                        </m:fName>
                        <m:e>
                          <m:f>
                            <m:fPr>
                              <m:ctrlPr>
                                <a:rPr lang="it-IT" i="1">
                                  <a:solidFill>
                                    <a:schemeClr val="bg1"/>
                                  </a:solidFill>
                                  <a:latin typeface="Cambria Math" panose="02040503050406030204" pitchFamily="18" charset="0"/>
                                </a:rPr>
                              </m:ctrlPr>
                            </m:fPr>
                            <m:num>
                              <m:r>
                                <a:rPr lang="it-IT" i="1">
                                  <a:solidFill>
                                    <a:schemeClr val="bg1"/>
                                  </a:solidFill>
                                  <a:latin typeface="Cambria Math" panose="02040503050406030204" pitchFamily="18" charset="0"/>
                                </a:rPr>
                                <m:t>𝑓</m:t>
                              </m:r>
                            </m:num>
                            <m:den>
                              <m:r>
                                <a:rPr lang="it-IT" i="1">
                                  <a:solidFill>
                                    <a:schemeClr val="bg1"/>
                                  </a:solidFill>
                                  <a:latin typeface="Cambria Math" panose="02040503050406030204" pitchFamily="18" charset="0"/>
                                </a:rPr>
                                <m:t>𝑛</m:t>
                              </m:r>
                            </m:den>
                          </m:f>
                        </m:e>
                      </m:func>
                    </m:oMath>
                  </m:oMathPara>
                </a14:m>
                <a:endParaRPr lang="it-IT" dirty="0">
                  <a:solidFill>
                    <a:schemeClr val="bg1"/>
                  </a:solidFill>
                </a:endParaRPr>
              </a:p>
              <a:p>
                <a:pPr marL="0" indent="0">
                  <a:buNone/>
                </a:pPr>
                <a:r>
                  <a:rPr lang="it-IT" dirty="0">
                    <a:solidFill>
                      <a:schemeClr val="bg1"/>
                    </a:solidFill>
                  </a:rPr>
                  <a:t>Dove f indica la frequenza di successo e n il numero di tentativi effettuati</a:t>
                </a:r>
                <a:r>
                  <a:rPr lang="it-IT" dirty="0" smtClean="0">
                    <a:solidFill>
                      <a:schemeClr val="bg1"/>
                    </a:solidFill>
                  </a:rPr>
                  <a:t>.</a:t>
                </a:r>
              </a:p>
              <a:p>
                <a:pPr marL="0" indent="0">
                  <a:buNone/>
                </a:pPr>
                <a:r>
                  <a:rPr lang="it-IT" dirty="0" smtClean="0">
                    <a:solidFill>
                      <a:schemeClr val="bg1"/>
                    </a:solidFill>
                  </a:rPr>
                  <a:t>Tornando all'esempio della ruota, la probabilità che esca un dato numero tiene conto anche di fattori esterni, come l'attrito o la possibilità che la ruota stessa sia truccata.</a:t>
                </a:r>
              </a:p>
            </p:txBody>
          </p:sp>
        </mc:Choice>
        <mc:Fallback>
          <p:sp>
            <p:nvSpPr>
              <p:cNvPr id="3" name="Segnaposto contenuto 2"/>
              <p:cNvSpPr>
                <a:spLocks noGrp="1" noRot="1" noChangeAspect="1" noMove="1" noResize="1" noEditPoints="1" noAdjustHandles="1" noChangeArrowheads="1" noChangeShapeType="1" noTextEdit="1"/>
              </p:cNvSpPr>
              <p:nvPr>
                <p:ph idx="1"/>
              </p:nvPr>
            </p:nvSpPr>
            <p:spPr>
              <a:xfrm>
                <a:off x="838200" y="1564640"/>
                <a:ext cx="10515600" cy="5113867"/>
              </a:xfrm>
              <a:blipFill>
                <a:blip r:embed="rId4"/>
                <a:stretch>
                  <a:fillRect l="-1043" t="-1907" r="-928" b="-2265"/>
                </a:stretch>
              </a:blipFill>
            </p:spPr>
            <p:txBody>
              <a:bodyPr/>
              <a:lstStyle/>
              <a:p>
                <a:r>
                  <a:rPr lang="it-IT">
                    <a:noFill/>
                  </a:rPr>
                  <a:t> </a:t>
                </a:r>
              </a:p>
            </p:txBody>
          </p:sp>
        </mc:Fallback>
      </mc:AlternateContent>
    </p:spTree>
    <p:extLst>
      <p:ext uri="{BB962C8B-B14F-4D97-AF65-F5344CB8AC3E}">
        <p14:creationId xmlns:p14="http://schemas.microsoft.com/office/powerpoint/2010/main" val="298477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73457"/>
            <a:ext cx="10515600" cy="5303506"/>
          </a:xfrm>
        </p:spPr>
        <p:txBody>
          <a:bodyPr/>
          <a:lstStyle/>
          <a:p>
            <a:pPr marL="0" indent="0">
              <a:buNone/>
            </a:pPr>
            <a:r>
              <a:rPr lang="it-IT" dirty="0"/>
              <a:t>Utilizzando il teorema di </a:t>
            </a:r>
            <a:r>
              <a:rPr lang="it-IT" dirty="0" err="1"/>
              <a:t>Bayes</a:t>
            </a:r>
            <a:r>
              <a:rPr lang="it-IT" dirty="0"/>
              <a:t>:</a:t>
            </a:r>
          </a:p>
          <a:p>
            <a:pPr marL="0" indent="0">
              <a:buNone/>
            </a:pPr>
            <a:r>
              <a:rPr lang="en-GB" dirty="0"/>
              <a:t>P(A|B) = P(R|A) * P(A) / P(R)</a:t>
            </a:r>
            <a:endParaRPr lang="it-IT" dirty="0"/>
          </a:p>
          <a:p>
            <a:pPr marL="0" indent="0">
              <a:buNone/>
            </a:pPr>
            <a:r>
              <a:rPr lang="it-IT" dirty="0"/>
              <a:t>Essendo</a:t>
            </a:r>
          </a:p>
          <a:p>
            <a:pPr marL="0" indent="0">
              <a:buNone/>
            </a:pPr>
            <a:r>
              <a:rPr lang="it-IT" dirty="0"/>
              <a:t>P(R|A)=1, ovvero il lato scoperto della carta A è sicuramente rosso.</a:t>
            </a:r>
          </a:p>
          <a:p>
            <a:pPr marL="0" indent="0">
              <a:buNone/>
            </a:pPr>
            <a:r>
              <a:rPr lang="it-IT" dirty="0"/>
              <a:t>P(A)=1/3, la probabilità di scegliere la carta A è 1/3.</a:t>
            </a:r>
          </a:p>
          <a:p>
            <a:pPr marL="0" indent="0">
              <a:buNone/>
            </a:pPr>
            <a:r>
              <a:rPr lang="it-IT" dirty="0"/>
              <a:t>Il lato scoperto rosso può derivare dalla carta A o dalla B, ma mentre per la A la probabilità è 1, per la B è 1/2:</a:t>
            </a:r>
          </a:p>
          <a:p>
            <a:pPr marL="0" indent="0">
              <a:buNone/>
            </a:pPr>
            <a:r>
              <a:rPr lang="en-GB" dirty="0"/>
              <a:t>P(R) = P(A) * P(R|A) + P(B) * P(R|B) = 1/3 * 1 + 1/3 * 1/2 = 1/2   </a:t>
            </a:r>
            <a:r>
              <a:rPr lang="it-IT" dirty="0"/>
              <a:t>allora</a:t>
            </a:r>
          </a:p>
          <a:p>
            <a:pPr marL="0" indent="0">
              <a:buNone/>
            </a:pPr>
            <a:r>
              <a:rPr lang="it-IT" dirty="0"/>
              <a:t>P(A|B) = P(R|A) * P(A) / P(R) = 1 * 1/3 / 1/2 = 2/3</a:t>
            </a:r>
          </a:p>
        </p:txBody>
      </p:sp>
    </p:spTree>
    <p:extLst>
      <p:ext uri="{BB962C8B-B14F-4D97-AF65-F5344CB8AC3E}">
        <p14:creationId xmlns:p14="http://schemas.microsoft.com/office/powerpoint/2010/main" val="1939612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Paradosso dei due bambini</a:t>
            </a:r>
            <a:endParaRPr lang="it-IT" dirty="0"/>
          </a:p>
        </p:txBody>
      </p:sp>
      <p:sp>
        <p:nvSpPr>
          <p:cNvPr id="3" name="Segnaposto contenuto 2"/>
          <p:cNvSpPr>
            <a:spLocks noGrp="1"/>
          </p:cNvSpPr>
          <p:nvPr>
            <p:ph idx="1"/>
          </p:nvPr>
        </p:nvSpPr>
        <p:spPr>
          <a:xfrm>
            <a:off x="838200" y="4879075"/>
            <a:ext cx="10515600" cy="1297888"/>
          </a:xfrm>
        </p:spPr>
        <p:txBody>
          <a:bodyPr/>
          <a:lstStyle/>
          <a:p>
            <a:pPr marL="0" indent="0">
              <a:buNone/>
            </a:pPr>
            <a:r>
              <a:rPr lang="it-IT" dirty="0" smtClean="0"/>
              <a:t>Il paradosso dei due bambini vede porre un quesito: il signor Smith ha due bambini e almeno uno dei due è maschio. Qual è la probabilità che anche l'altro sia maschio?</a:t>
            </a:r>
            <a:endParaRPr lang="it-IT" dirty="0"/>
          </a:p>
        </p:txBody>
      </p:sp>
    </p:spTree>
    <p:extLst>
      <p:ext uri="{BB962C8B-B14F-4D97-AF65-F5344CB8AC3E}">
        <p14:creationId xmlns:p14="http://schemas.microsoft.com/office/powerpoint/2010/main" val="2497485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214651"/>
            <a:ext cx="7705299" cy="4962312"/>
          </a:xfrm>
        </p:spPr>
        <p:txBody>
          <a:bodyPr/>
          <a:lstStyle/>
          <a:p>
            <a:pPr marL="0" indent="0">
              <a:buNone/>
            </a:pPr>
            <a:r>
              <a:rPr lang="it-IT" dirty="0"/>
              <a:t>L</a:t>
            </a:r>
            <a:r>
              <a:rPr lang="it-IT" dirty="0" smtClean="0"/>
              <a:t>a soluzione </a:t>
            </a:r>
            <a:r>
              <a:rPr lang="it-IT" dirty="0"/>
              <a:t>più intuitiva e non per questo la più logica </a:t>
            </a:r>
            <a:r>
              <a:rPr lang="it-IT" dirty="0" smtClean="0"/>
              <a:t>è che la risposta sia 50</a:t>
            </a:r>
            <a:r>
              <a:rPr lang="it-IT" dirty="0"/>
              <a:t>%. </a:t>
            </a:r>
            <a:r>
              <a:rPr lang="it-IT" dirty="0" smtClean="0"/>
              <a:t>In </a:t>
            </a:r>
            <a:r>
              <a:rPr lang="it-IT" dirty="0"/>
              <a:t>realtà la domanda risulta </a:t>
            </a:r>
            <a:r>
              <a:rPr lang="it-IT" dirty="0" smtClean="0"/>
              <a:t>essere </a:t>
            </a:r>
            <a:r>
              <a:rPr lang="it-IT" dirty="0"/>
              <a:t>ambigua e per questo si può riformulare la domanda nel seguente modo: </a:t>
            </a:r>
            <a:r>
              <a:rPr lang="it-IT" dirty="0" smtClean="0"/>
              <a:t>«Il </a:t>
            </a:r>
            <a:r>
              <a:rPr lang="it-IT" dirty="0"/>
              <a:t>signor S</a:t>
            </a:r>
            <a:r>
              <a:rPr lang="it-IT" dirty="0" smtClean="0"/>
              <a:t>mith </a:t>
            </a:r>
            <a:r>
              <a:rPr lang="it-IT" dirty="0"/>
              <a:t>ha due bambini. </a:t>
            </a:r>
            <a:r>
              <a:rPr lang="it-IT" dirty="0" smtClean="0"/>
              <a:t>Non </a:t>
            </a:r>
            <a:r>
              <a:rPr lang="it-IT" dirty="0"/>
              <a:t>sono due femmine. qual è la probabilità che entrambi i bambini siano maschi</a:t>
            </a:r>
            <a:r>
              <a:rPr lang="it-IT" dirty="0" smtClean="0"/>
              <a:t>?»</a:t>
            </a:r>
            <a:endParaRPr lang="it-IT" dirty="0"/>
          </a:p>
          <a:p>
            <a:pPr marL="0" indent="0">
              <a:buNone/>
            </a:pPr>
            <a:r>
              <a:rPr lang="it-IT" dirty="0"/>
              <a:t>U</a:t>
            </a:r>
            <a:r>
              <a:rPr lang="it-IT" dirty="0" smtClean="0"/>
              <a:t>tilizzando </a:t>
            </a:r>
            <a:r>
              <a:rPr lang="it-IT" dirty="0"/>
              <a:t>la probabilità classica la risposta è allora del 33.3</a:t>
            </a:r>
            <a:r>
              <a:rPr lang="it-IT" dirty="0" smtClean="0"/>
              <a:t>%</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3499" y="1733711"/>
            <a:ext cx="3350524" cy="4073411"/>
          </a:xfrm>
          <a:prstGeom prst="rect">
            <a:avLst/>
          </a:prstGeom>
        </p:spPr>
      </p:pic>
    </p:spTree>
    <p:extLst>
      <p:ext uri="{BB962C8B-B14F-4D97-AF65-F5344CB8AC3E}">
        <p14:creationId xmlns:p14="http://schemas.microsoft.com/office/powerpoint/2010/main" val="732892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18866"/>
            <a:ext cx="10515600" cy="5358097"/>
          </a:xfrm>
        </p:spPr>
        <p:txBody>
          <a:bodyPr>
            <a:normAutofit/>
          </a:bodyPr>
          <a:lstStyle/>
          <a:p>
            <a:pPr marL="0" indent="0">
              <a:buNone/>
            </a:pPr>
            <a:r>
              <a:rPr lang="it-IT" dirty="0" smtClean="0"/>
              <a:t>È possibile </a:t>
            </a:r>
            <a:r>
              <a:rPr lang="it-IT" dirty="0"/>
              <a:t>applicare a questo paradosso la teoria della probabilità </a:t>
            </a:r>
            <a:r>
              <a:rPr lang="it-IT" dirty="0" err="1"/>
              <a:t>frequentista</a:t>
            </a:r>
            <a:r>
              <a:rPr lang="it-IT" dirty="0"/>
              <a:t> </a:t>
            </a:r>
            <a:r>
              <a:rPr lang="it-IT" dirty="0" smtClean="0"/>
              <a:t>un campione di 100 </a:t>
            </a:r>
            <a:r>
              <a:rPr lang="it-IT" dirty="0"/>
              <a:t>famiglie </a:t>
            </a:r>
            <a:r>
              <a:rPr lang="it-IT" dirty="0" smtClean="0"/>
              <a:t>composte da due figli. La situazione sarà:</a:t>
            </a:r>
            <a:endParaRPr lang="it-IT" dirty="0"/>
          </a:p>
          <a:p>
            <a:r>
              <a:rPr lang="it-IT" dirty="0"/>
              <a:t> I</a:t>
            </a:r>
            <a:r>
              <a:rPr lang="it-IT" dirty="0" smtClean="0"/>
              <a:t>n 25 famiglie i due figli saranno maschi, in </a:t>
            </a:r>
            <a:r>
              <a:rPr lang="it-IT" dirty="0"/>
              <a:t>50 </a:t>
            </a:r>
            <a:r>
              <a:rPr lang="it-IT" dirty="0" smtClean="0"/>
              <a:t>famiglie si avrà un figlio maschio </a:t>
            </a:r>
            <a:r>
              <a:rPr lang="it-IT" dirty="0"/>
              <a:t>e </a:t>
            </a:r>
            <a:r>
              <a:rPr lang="it-IT" dirty="0" smtClean="0"/>
              <a:t>una femmina e in 25 famiglie ci saranno due femmine.</a:t>
            </a:r>
          </a:p>
          <a:p>
            <a:pPr marL="0" indent="0">
              <a:buNone/>
            </a:pPr>
            <a:r>
              <a:rPr lang="it-IT" dirty="0" smtClean="0"/>
              <a:t>Dovendo </a:t>
            </a:r>
            <a:r>
              <a:rPr lang="it-IT" dirty="0"/>
              <a:t>eliminare l'ultima poiché non corrisponde alle richieste del problema abbiamo 75 </a:t>
            </a:r>
            <a:r>
              <a:rPr lang="it-IT" dirty="0" smtClean="0"/>
              <a:t>famiglie </a:t>
            </a:r>
            <a:r>
              <a:rPr lang="it-IT" dirty="0"/>
              <a:t>che ci portano ad avere una probabilità </a:t>
            </a:r>
            <a:r>
              <a:rPr lang="it-IT" dirty="0" smtClean="0"/>
              <a:t>25/75 = 1/3 = 0.33.</a:t>
            </a:r>
            <a:endParaRPr lang="it-IT" dirty="0"/>
          </a:p>
        </p:txBody>
      </p:sp>
    </p:spTree>
    <p:extLst>
      <p:ext uri="{BB962C8B-B14F-4D97-AF65-F5344CB8AC3E}">
        <p14:creationId xmlns:p14="http://schemas.microsoft.com/office/powerpoint/2010/main" val="3854699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Paradosso del razzista</a:t>
            </a:r>
            <a:endParaRPr lang="it-IT" dirty="0"/>
          </a:p>
        </p:txBody>
      </p:sp>
      <p:sp>
        <p:nvSpPr>
          <p:cNvPr id="3" name="Segnaposto contenuto 2"/>
          <p:cNvSpPr>
            <a:spLocks noGrp="1"/>
          </p:cNvSpPr>
          <p:nvPr>
            <p:ph idx="1"/>
          </p:nvPr>
        </p:nvSpPr>
        <p:spPr/>
        <p:txBody>
          <a:bodyPr/>
          <a:lstStyle/>
          <a:p>
            <a:pPr marL="0" indent="0">
              <a:buNone/>
            </a:pPr>
            <a:r>
              <a:rPr lang="it-IT" dirty="0"/>
              <a:t>paradosso del razzista (il ragionamento per risolvere il  problema  sfrutta la regola di </a:t>
            </a:r>
            <a:r>
              <a:rPr lang="it-IT" dirty="0" err="1"/>
              <a:t>bayes</a:t>
            </a:r>
            <a:r>
              <a:rPr lang="it-IT" dirty="0"/>
              <a:t>)</a:t>
            </a:r>
          </a:p>
          <a:p>
            <a:pPr marL="0" indent="0">
              <a:buNone/>
            </a:pPr>
            <a:r>
              <a:rPr lang="it-IT" dirty="0"/>
              <a:t>il paradosso del razzista si basa sul considerare che in una città vive un nero ogni dieci abitanti ( quindi possiamo dire che la popolazione di persone di colore corrisponde al 10%). una persona denuncia  di essere stata aggredita da una persona con la pelle scura, la polizia in seguito alla denuncia simula più volte l'aggressione nelle stesse condizioni. nell'80% dei casi  si riesce ad identificare se il colpevole è bianco o nero, quindi una precisione dell'80%.  nel restante 20% viene commesso errore.</a:t>
            </a:r>
          </a:p>
          <a:p>
            <a:pPr marL="0" indent="0">
              <a:buNone/>
            </a:pPr>
            <a:endParaRPr lang="it-IT" dirty="0"/>
          </a:p>
        </p:txBody>
      </p:sp>
    </p:spTree>
    <p:extLst>
      <p:ext uri="{BB962C8B-B14F-4D97-AF65-F5344CB8AC3E}">
        <p14:creationId xmlns:p14="http://schemas.microsoft.com/office/powerpoint/2010/main" val="309798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996287"/>
            <a:ext cx="10515600" cy="5180676"/>
          </a:xfrm>
        </p:spPr>
        <p:txBody>
          <a:bodyPr>
            <a:normAutofit/>
          </a:bodyPr>
          <a:lstStyle/>
          <a:p>
            <a:r>
              <a:rPr lang="it-IT" dirty="0"/>
              <a:t>per fare una stima corretta  bisogna tenere conto di quante persone di colore siano presenti in città, quindi tenendo conto delle considerazioni precedenti su una popolazione di 100 abitanti gli abitanti di colore saranno 10 di queste 2 vengono identificate  per errore come persone bianche e le restanti correttamente.</a:t>
            </a:r>
          </a:p>
          <a:p>
            <a:r>
              <a:rPr lang="it-IT" dirty="0"/>
              <a:t>nella popolazione restante, 90 bianchi,  18 vengono per errore scambiate per nere, la probabilità che l'aggressore sia nero  è di 8/26 che corrisponde al circa 31%.</a:t>
            </a:r>
          </a:p>
          <a:p>
            <a:r>
              <a:rPr lang="it-IT" dirty="0"/>
              <a:t>bisogna considerare che se la percentuale di popolazione nera scende sotto il 10% avremo che la probabilità crolla drasticamente mentre se aumenta anche essa aumenta.</a:t>
            </a:r>
          </a:p>
          <a:p>
            <a:endParaRPr lang="it-IT" dirty="0"/>
          </a:p>
        </p:txBody>
      </p:sp>
    </p:spTree>
    <p:extLst>
      <p:ext uri="{BB962C8B-B14F-4D97-AF65-F5344CB8AC3E}">
        <p14:creationId xmlns:p14="http://schemas.microsoft.com/office/powerpoint/2010/main" val="613136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0544" y="201575"/>
            <a:ext cx="10515600" cy="921415"/>
          </a:xfrm>
        </p:spPr>
        <p:txBody>
          <a:bodyPr/>
          <a:lstStyle/>
          <a:p>
            <a:r>
              <a:rPr lang="it-IT" dirty="0" smtClean="0"/>
              <a:t>Paradosso del mentitore probabilistico</a:t>
            </a:r>
            <a:endParaRPr lang="it-IT" dirty="0"/>
          </a:p>
        </p:txBody>
      </p:sp>
      <p:sp>
        <p:nvSpPr>
          <p:cNvPr id="3" name="Segnaposto contenuto 2"/>
          <p:cNvSpPr>
            <a:spLocks noGrp="1"/>
          </p:cNvSpPr>
          <p:nvPr>
            <p:ph idx="1"/>
          </p:nvPr>
        </p:nvSpPr>
        <p:spPr>
          <a:xfrm>
            <a:off x="308345" y="5589551"/>
            <a:ext cx="11738343" cy="4607074"/>
          </a:xfrm>
        </p:spPr>
        <p:txBody>
          <a:bodyPr>
            <a:normAutofit/>
          </a:bodyPr>
          <a:lstStyle/>
          <a:p>
            <a:pPr marL="0" indent="0">
              <a:buNone/>
            </a:pPr>
            <a:r>
              <a:rPr lang="it-IT" dirty="0" smtClean="0"/>
              <a:t>Se dovessi scegliere una risposta a caso a questa domanda, qual è la probabilità che la risposta sia corretta?</a:t>
            </a: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66" t="7246" r="972" b="3963"/>
          <a:stretch/>
        </p:blipFill>
        <p:spPr>
          <a:xfrm>
            <a:off x="1510544" y="1122990"/>
            <a:ext cx="8827089" cy="4466561"/>
          </a:xfrm>
          <a:prstGeom prst="rect">
            <a:avLst/>
          </a:prstGeom>
          <a:ln>
            <a:noFill/>
          </a:ln>
          <a:effectLst>
            <a:softEdge rad="112500"/>
          </a:effectLst>
        </p:spPr>
      </p:pic>
    </p:spTree>
    <p:extLst>
      <p:ext uri="{BB962C8B-B14F-4D97-AF65-F5344CB8AC3E}">
        <p14:creationId xmlns:p14="http://schemas.microsoft.com/office/powerpoint/2010/main" val="19350219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cstate="print">
            <a:extLst>
              <a:ext uri="{BEBA8EAE-BF5A-486C-A8C5-ECC9F3942E4B}">
                <a14:imgProps xmlns:a14="http://schemas.microsoft.com/office/drawing/2010/main">
                  <a14:imgLayer r:embed="rId3">
                    <a14:imgEffect>
                      <a14:artisticWatercolorSpong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648727"/>
            <a:ext cx="12192000" cy="8112369"/>
          </a:xfrm>
          <a:prstGeom prst="rect">
            <a:avLst/>
          </a:prstGeom>
        </p:spPr>
      </p:pic>
      <p:sp>
        <p:nvSpPr>
          <p:cNvPr id="3" name="Segnaposto contenuto 2"/>
          <p:cNvSpPr>
            <a:spLocks noGrp="1"/>
          </p:cNvSpPr>
          <p:nvPr>
            <p:ph idx="1"/>
          </p:nvPr>
        </p:nvSpPr>
        <p:spPr>
          <a:xfrm>
            <a:off x="838200" y="988828"/>
            <a:ext cx="10515600" cy="5539010"/>
          </a:xfrm>
        </p:spPr>
        <p:txBody>
          <a:bodyPr/>
          <a:lstStyle/>
          <a:p>
            <a:pPr marL="0" indent="0">
              <a:buNone/>
            </a:pPr>
            <a:r>
              <a:rPr lang="it-IT" dirty="0">
                <a:solidFill>
                  <a:schemeClr val="bg1"/>
                </a:solidFill>
              </a:rPr>
              <a:t>Dobbiamo partire dal presupposto che, normalmente, scegliere a caso significa avere 1 probabilità su </a:t>
            </a:r>
            <a:r>
              <a:rPr lang="it-IT" i="1" dirty="0">
                <a:solidFill>
                  <a:schemeClr val="bg1"/>
                </a:solidFill>
              </a:rPr>
              <a:t>n</a:t>
            </a:r>
            <a:r>
              <a:rPr lang="it-IT" dirty="0">
                <a:solidFill>
                  <a:schemeClr val="bg1"/>
                </a:solidFill>
              </a:rPr>
              <a:t> che sia la scelta corretta. Questo è vero solo se ogni risposta compaia una sola volta e se la risposta corretta sia tra le scelte possibili</a:t>
            </a:r>
            <a:r>
              <a:rPr lang="it-IT" dirty="0" smtClean="0">
                <a:solidFill>
                  <a:schemeClr val="bg1"/>
                </a:solidFill>
              </a:rPr>
              <a:t>!</a:t>
            </a:r>
          </a:p>
          <a:p>
            <a:pPr marL="0" indent="0">
              <a:buNone/>
            </a:pPr>
            <a:endParaRPr lang="it-IT" dirty="0">
              <a:solidFill>
                <a:schemeClr val="bg1"/>
              </a:solidFill>
            </a:endParaRPr>
          </a:p>
          <a:p>
            <a:pPr marL="0" indent="0">
              <a:buNone/>
            </a:pPr>
            <a:r>
              <a:rPr lang="it-IT" dirty="0">
                <a:solidFill>
                  <a:schemeClr val="bg1"/>
                </a:solidFill>
              </a:rPr>
              <a:t>La prima condizione è evidentemente violata. Mentre sulla seconda non ci si può esprimere con certezza.</a:t>
            </a:r>
          </a:p>
          <a:p>
            <a:pPr marL="0" indent="0">
              <a:buNone/>
            </a:pPr>
            <a:r>
              <a:rPr lang="it-IT" dirty="0">
                <a:solidFill>
                  <a:schemeClr val="bg1"/>
                </a:solidFill>
              </a:rPr>
              <a:t>Avendo a disposizione 4 scelte, le soluzioni possibili sono 0%, 25%, 50%, 75%, 100%.</a:t>
            </a:r>
          </a:p>
          <a:p>
            <a:pPr marL="0" indent="0">
              <a:buNone/>
            </a:pPr>
            <a:endParaRPr lang="it-IT" dirty="0">
              <a:solidFill>
                <a:schemeClr val="bg1"/>
              </a:solidFill>
            </a:endParaRPr>
          </a:p>
        </p:txBody>
      </p:sp>
    </p:spTree>
    <p:extLst>
      <p:ext uri="{BB962C8B-B14F-4D97-AF65-F5344CB8AC3E}">
        <p14:creationId xmlns:p14="http://schemas.microsoft.com/office/powerpoint/2010/main" val="3594614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tretch>
            <a:fillRect/>
          </a:stretch>
        </p:blipFill>
        <p:spPr>
          <a:xfrm>
            <a:off x="-1" y="0"/>
            <a:ext cx="12220355" cy="9165266"/>
          </a:xfrm>
          <a:prstGeom prst="rect">
            <a:avLst/>
          </a:prstGeom>
        </p:spPr>
      </p:pic>
      <p:sp>
        <p:nvSpPr>
          <p:cNvPr id="3" name="Segnaposto contenuto 2"/>
          <p:cNvSpPr>
            <a:spLocks noGrp="1"/>
          </p:cNvSpPr>
          <p:nvPr>
            <p:ph idx="1"/>
          </p:nvPr>
        </p:nvSpPr>
        <p:spPr>
          <a:xfrm>
            <a:off x="838200" y="1460309"/>
            <a:ext cx="10515600" cy="4716653"/>
          </a:xfrm>
        </p:spPr>
        <p:txBody>
          <a:bodyPr>
            <a:normAutofit/>
          </a:bodyPr>
          <a:lstStyle/>
          <a:p>
            <a:pPr marL="0" indent="0">
              <a:buNone/>
            </a:pPr>
            <a:r>
              <a:rPr lang="it-IT" dirty="0" smtClean="0"/>
              <a:t>Si può tentare di risolvere il problema ragionando per esclusione.</a:t>
            </a:r>
          </a:p>
          <a:p>
            <a:pPr marL="0" indent="0">
              <a:buNone/>
            </a:pPr>
            <a:r>
              <a:rPr lang="it-IT" dirty="0" smtClean="0"/>
              <a:t>La soluzione 60% si rivela da subito infondata. Anche la soluzione 50%  non è corretta, altrimenti dovrebbe comparire 2 volte. Lo stesso ragionamento si può applicare alla soluzione 25%, la quale dovrebbe comparire una sola volta per essere vera.</a:t>
            </a:r>
          </a:p>
          <a:p>
            <a:pPr marL="0" indent="0">
              <a:buNone/>
            </a:pPr>
            <a:r>
              <a:rPr lang="it-IT" dirty="0" smtClean="0"/>
              <a:t>Quindi l’unica spiegazione plausibile è che la soluzione corretta sia stata omessa! Quindi la risposta a questo paradosso è 0%.</a:t>
            </a:r>
          </a:p>
          <a:p>
            <a:pPr marL="0" indent="0">
              <a:buNone/>
            </a:pPr>
            <a:r>
              <a:rPr lang="it-IT" dirty="0" smtClean="0"/>
              <a:t>D’altronde, se 0% fosse tra le soluzioni, non diverrebbe la soluzione sbagliata?</a:t>
            </a:r>
            <a:endParaRPr lang="it-IT" dirty="0"/>
          </a:p>
        </p:txBody>
      </p:sp>
    </p:spTree>
    <p:extLst>
      <p:ext uri="{BB962C8B-B14F-4D97-AF65-F5344CB8AC3E}">
        <p14:creationId xmlns:p14="http://schemas.microsoft.com/office/powerpoint/2010/main" val="3826554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819573"/>
            <a:ext cx="10515600" cy="5357390"/>
          </a:xfrm>
        </p:spPr>
        <p:txBody>
          <a:bodyPr/>
          <a:lstStyle/>
          <a:p>
            <a:pPr marL="0" indent="0">
              <a:buNone/>
            </a:pPr>
            <a:r>
              <a:rPr lang="it-IT" dirty="0" smtClean="0"/>
              <a:t>Anche nei riguardi dell'approccio </a:t>
            </a:r>
            <a:r>
              <a:rPr lang="it-IT" dirty="0" err="1" smtClean="0"/>
              <a:t>frequentista</a:t>
            </a:r>
            <a:r>
              <a:rPr lang="it-IT" dirty="0" smtClean="0"/>
              <a:t> sono state mosse alcune critiche:</a:t>
            </a:r>
          </a:p>
          <a:p>
            <a:pPr>
              <a:buFont typeface="Wingdings" panose="05000000000000000000" pitchFamily="2" charset="2"/>
              <a:buChar char="§"/>
            </a:pPr>
            <a:r>
              <a:rPr lang="it-IT" dirty="0" smtClean="0"/>
              <a:t>Realmente, come sarebbe possibile effettuare un numero infinito di tentativi?</a:t>
            </a:r>
          </a:p>
          <a:p>
            <a:pPr>
              <a:buFont typeface="Wingdings" panose="05000000000000000000" pitchFamily="2" charset="2"/>
              <a:buChar char="§"/>
            </a:pPr>
            <a:r>
              <a:rPr lang="it-IT" dirty="0" smtClean="0"/>
              <a:t>Come si può avere la certezza che il numero dei successi converga col numero degli esperimenti</a:t>
            </a:r>
          </a:p>
          <a:p>
            <a:pPr>
              <a:buFont typeface="Wingdings" panose="05000000000000000000" pitchFamily="2" charset="2"/>
              <a:buChar char="§"/>
            </a:pPr>
            <a:r>
              <a:rPr lang="it-IT" dirty="0" smtClean="0"/>
              <a:t>Ci sono casi in cui è impossibile ripetere un evento, come ad esempio una premiazione, una catastrofe naturale o un evento legato al tempo.</a:t>
            </a:r>
          </a:p>
          <a:p>
            <a:pPr>
              <a:buFont typeface="Wingdings" panose="05000000000000000000" pitchFamily="2" charset="2"/>
              <a:buChar char="§"/>
            </a:pPr>
            <a:endParaRPr lang="it-IT" dirty="0"/>
          </a:p>
        </p:txBody>
      </p:sp>
    </p:spTree>
    <p:extLst>
      <p:ext uri="{BB962C8B-B14F-4D97-AF65-F5344CB8AC3E}">
        <p14:creationId xmlns:p14="http://schemas.microsoft.com/office/powerpoint/2010/main" val="199806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BEBA8EAE-BF5A-486C-A8C5-ECC9F3942E4B}">
                <a14:imgProps xmlns:a14="http://schemas.microsoft.com/office/drawing/2010/main">
                  <a14:imgLayer r:embed="rId3">
                    <a14:imgEffect>
                      <a14:artisticWatercolorSponge/>
                    </a14:imgEffect>
                  </a14:imgLayer>
                </a14:imgProps>
              </a:ext>
              <a:ext uri="{28A0092B-C50C-407E-A947-70E740481C1C}">
                <a14:useLocalDpi xmlns:a14="http://schemas.microsoft.com/office/drawing/2010/main" val="0"/>
              </a:ext>
            </a:extLst>
          </a:blip>
          <a:stretch>
            <a:fillRect/>
          </a:stretch>
        </p:blipFill>
        <p:spPr>
          <a:xfrm>
            <a:off x="-429872" y="-399011"/>
            <a:ext cx="13295923" cy="7913716"/>
          </a:xfrm>
          <a:prstGeom prst="rect">
            <a:avLst/>
          </a:prstGeom>
        </p:spPr>
      </p:pic>
      <p:sp>
        <p:nvSpPr>
          <p:cNvPr id="2" name="Titolo 1"/>
          <p:cNvSpPr>
            <a:spLocks noGrp="1"/>
          </p:cNvSpPr>
          <p:nvPr>
            <p:ph type="title"/>
          </p:nvPr>
        </p:nvSpPr>
        <p:spPr>
          <a:xfrm>
            <a:off x="838200" y="-92075"/>
            <a:ext cx="10515600" cy="1325563"/>
          </a:xfrm>
        </p:spPr>
        <p:txBody>
          <a:bodyPr/>
          <a:lstStyle/>
          <a:p>
            <a:r>
              <a:rPr lang="it-IT" dirty="0" smtClean="0"/>
              <a:t>Probabilità </a:t>
            </a:r>
            <a:r>
              <a:rPr lang="it-IT" dirty="0" err="1" smtClean="0"/>
              <a:t>soggiettiva</a:t>
            </a:r>
            <a:endParaRPr lang="it-IT" dirty="0"/>
          </a:p>
        </p:txBody>
      </p:sp>
      <p:sp>
        <p:nvSpPr>
          <p:cNvPr id="3" name="Segnaposto contenuto 2"/>
          <p:cNvSpPr>
            <a:spLocks noGrp="1"/>
          </p:cNvSpPr>
          <p:nvPr>
            <p:ph idx="1"/>
          </p:nvPr>
        </p:nvSpPr>
        <p:spPr>
          <a:xfrm>
            <a:off x="838200" y="1375248"/>
            <a:ext cx="10515600" cy="5250740"/>
          </a:xfrm>
        </p:spPr>
        <p:txBody>
          <a:bodyPr>
            <a:normAutofit lnSpcReduction="10000"/>
          </a:bodyPr>
          <a:lstStyle/>
          <a:p>
            <a:pPr marL="0" indent="0">
              <a:buNone/>
            </a:pPr>
            <a:r>
              <a:rPr lang="it-IT" dirty="0" smtClean="0"/>
              <a:t>La concezione soggettiva della probabilità è la valutazione è una valutazione del tutto personale riguardo un dato evento.</a:t>
            </a:r>
          </a:p>
          <a:p>
            <a:pPr marL="0" indent="0">
              <a:buNone/>
            </a:pPr>
            <a:r>
              <a:rPr lang="it-IT" dirty="0" smtClean="0"/>
              <a:t>Essa è il grado di fiducia che un osservatore ha nel verificarsi di un evento misurabile tramite la richiesta: qual è l'importo R che si è disposti a puntare per avere una ricompense S?</a:t>
            </a:r>
          </a:p>
          <a:p>
            <a:pPr marL="0" indent="0">
              <a:buNone/>
            </a:pPr>
            <a:r>
              <a:rPr lang="it-IT" dirty="0" smtClean="0"/>
              <a:t>Essa si basa su come un soggetto valuta la probabilità che un dato evento si verifichi e sul rischio a cui esso si espone scommettendo su un dato evento.</a:t>
            </a:r>
          </a:p>
          <a:p>
            <a:pPr marL="0" indent="0">
              <a:buNone/>
            </a:pPr>
            <a:r>
              <a:rPr lang="it-IT" dirty="0" smtClean="0"/>
              <a:t>Anche se la probabilità che girando la ruota esca un numero primo è del 32,5%, una osservatore potrebbe presupporre che in base ai dati a sua disposizione, la probabilità sia del 50%.</a:t>
            </a:r>
          </a:p>
          <a:p>
            <a:pPr marL="0" indent="0">
              <a:buNone/>
            </a:pPr>
            <a:r>
              <a:rPr lang="it-IT" dirty="0" smtClean="0"/>
              <a:t>La </a:t>
            </a:r>
            <a:r>
              <a:rPr lang="it-IT" dirty="0"/>
              <a:t>valutazione che ha fatto e del tutto personale. Ha determinato il valore </a:t>
            </a:r>
            <a:r>
              <a:rPr lang="it-IT" dirty="0" smtClean="0"/>
              <a:t>della probabilità </a:t>
            </a:r>
            <a:r>
              <a:rPr lang="it-IT" dirty="0"/>
              <a:t>secondo una valutazione </a:t>
            </a:r>
            <a:r>
              <a:rPr lang="it-IT" b="1" dirty="0"/>
              <a:t>soggettiva</a:t>
            </a:r>
            <a:r>
              <a:rPr lang="it-IT" dirty="0"/>
              <a:t>.</a:t>
            </a:r>
            <a:endParaRPr lang="it-IT" dirty="0" smtClean="0"/>
          </a:p>
        </p:txBody>
      </p:sp>
    </p:spTree>
    <p:extLst>
      <p:ext uri="{BB962C8B-B14F-4D97-AF65-F5344CB8AC3E}">
        <p14:creationId xmlns:p14="http://schemas.microsoft.com/office/powerpoint/2010/main" val="1625038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873457"/>
                <a:ext cx="10515600" cy="5303506"/>
              </a:xfrm>
            </p:spPr>
            <p:txBody>
              <a:bodyPr/>
              <a:lstStyle/>
              <a:p>
                <a:pPr marL="0" indent="0">
                  <a:buNone/>
                </a:pPr>
                <a:r>
                  <a:rPr lang="it-IT" dirty="0" smtClean="0"/>
                  <a:t>Analizzando dal punto di vista statistico la ruota, abbiamo lo spicchio bianco, che non ha valore e 39 spicchi che hanno un valore andante da 1 a 39.</a:t>
                </a:r>
              </a:p>
              <a:p>
                <a:pPr marL="0" indent="0">
                  <a:buNone/>
                </a:pPr>
                <a:r>
                  <a:rPr lang="it-IT" dirty="0" smtClean="0"/>
                  <a:t>Ci sono quindi 20 spicchi con valore dispari, 19 con valore pari e 13 numeri primi.</a:t>
                </a:r>
              </a:p>
              <a:p>
                <a:pPr marL="0" indent="0">
                  <a:buNone/>
                </a:pPr>
                <a:r>
                  <a:rPr lang="it-IT" dirty="0" smtClean="0"/>
                  <a:t>Quindi, analizzando la situazione da un punto di vista statistico, le probabilità che esca il bianco sono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40</m:t>
                        </m:r>
                      </m:den>
                    </m:f>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2,5%</m:t>
                    </m:r>
                  </m:oMath>
                </a14:m>
                <a:r>
                  <a:rPr lang="it-IT" dirty="0" smtClean="0"/>
                  <a:t> , le probabilità che il numero sia pari sono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19</m:t>
                        </m:r>
                      </m:num>
                      <m:den>
                        <m:r>
                          <a:rPr lang="it-IT" b="0" i="1" smtClean="0">
                            <a:latin typeface="Cambria Math" panose="02040503050406030204" pitchFamily="18" charset="0"/>
                          </a:rPr>
                          <m:t>40</m:t>
                        </m:r>
                      </m:den>
                    </m:f>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47,5%</m:t>
                    </m:r>
                  </m:oMath>
                </a14:m>
                <a:r>
                  <a:rPr lang="it-IT" dirty="0" smtClean="0"/>
                  <a:t> , le probabilità che sia dispari sono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20</m:t>
                        </m:r>
                      </m:num>
                      <m:den>
                        <m:r>
                          <a:rPr lang="it-IT" b="0" i="1" smtClean="0">
                            <a:latin typeface="Cambria Math" panose="02040503050406030204" pitchFamily="18" charset="0"/>
                          </a:rPr>
                          <m:t>40</m:t>
                        </m:r>
                      </m:den>
                    </m:f>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50%</m:t>
                    </m:r>
                  </m:oMath>
                </a14:m>
                <a:r>
                  <a:rPr lang="it-IT" dirty="0" smtClean="0"/>
                  <a:t> e le probabilità che sia primo sono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13</m:t>
                        </m:r>
                      </m:num>
                      <m:den>
                        <m:r>
                          <a:rPr lang="it-IT" b="0" i="1" smtClean="0">
                            <a:latin typeface="Cambria Math" panose="02040503050406030204" pitchFamily="18" charset="0"/>
                          </a:rPr>
                          <m:t>40</m:t>
                        </m:r>
                      </m:den>
                    </m:f>
                    <m:r>
                      <a:rPr lang="it-IT" b="0" i="1" smtClean="0">
                        <a:latin typeface="Cambria Math" panose="02040503050406030204" pitchFamily="18" charset="0"/>
                      </a:rPr>
                      <m:t>=</m:t>
                    </m:r>
                    <m:r>
                      <a:rPr lang="it-IT" b="0" i="1" smtClean="0">
                        <a:latin typeface="Cambria Math" panose="02040503050406030204" pitchFamily="18" charset="0"/>
                        <a:ea typeface="Cambria Math" panose="02040503050406030204" pitchFamily="18" charset="0"/>
                      </a:rPr>
                      <m:t>32,5%</m:t>
                    </m:r>
                  </m:oMath>
                </a14:m>
                <a:endParaRPr lang="it-IT"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873457"/>
                <a:ext cx="10515600" cy="5303506"/>
              </a:xfrm>
              <a:blipFill>
                <a:blip r:embed="rId4"/>
                <a:stretch>
                  <a:fillRect l="-1217" t="-1839" r="-464"/>
                </a:stretch>
              </a:blipFill>
            </p:spPr>
            <p:txBody>
              <a:bodyPr/>
              <a:lstStyle/>
              <a:p>
                <a:r>
                  <a:rPr lang="it-IT">
                    <a:noFill/>
                  </a:rPr>
                  <a:t> </a:t>
                </a:r>
              </a:p>
            </p:txBody>
          </p:sp>
        </mc:Fallback>
      </mc:AlternateContent>
    </p:spTree>
    <p:extLst>
      <p:ext uri="{BB962C8B-B14F-4D97-AF65-F5344CB8AC3E}">
        <p14:creationId xmlns:p14="http://schemas.microsoft.com/office/powerpoint/2010/main" val="221053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647"/>
            <a:ext cx="12192000" cy="8108176"/>
          </a:xfrm>
          <a:prstGeom prst="rect">
            <a:avLst/>
          </a:prstGeom>
        </p:spPr>
      </p:pic>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838200" y="975815"/>
                <a:ext cx="10515600" cy="5201148"/>
              </a:xfrm>
            </p:spPr>
            <p:txBody>
              <a:bodyPr/>
              <a:lstStyle/>
              <a:p>
                <a:pPr marL="0" indent="0">
                  <a:buNone/>
                </a:pPr>
                <a:r>
                  <a:rPr lang="it-IT" dirty="0" smtClean="0">
                    <a:solidFill>
                      <a:schemeClr val="bg1"/>
                    </a:solidFill>
                    <a:effectLst>
                      <a:outerShdw blurRad="38100" dist="38100" dir="2700000" algn="tl">
                        <a:srgbClr val="000000">
                          <a:alpha val="43137"/>
                        </a:srgbClr>
                      </a:outerShdw>
                    </a:effectLst>
                  </a:rPr>
                  <a:t>Per effettuare un’analisi di tipo </a:t>
                </a:r>
                <a:r>
                  <a:rPr lang="it-IT" dirty="0" err="1" smtClean="0">
                    <a:solidFill>
                      <a:schemeClr val="bg1"/>
                    </a:solidFill>
                    <a:effectLst>
                      <a:outerShdw blurRad="38100" dist="38100" dir="2700000" algn="tl">
                        <a:srgbClr val="000000">
                          <a:alpha val="43137"/>
                        </a:srgbClr>
                      </a:outerShdw>
                    </a:effectLst>
                  </a:rPr>
                  <a:t>frequentistico</a:t>
                </a:r>
                <a:r>
                  <a:rPr lang="it-IT" dirty="0" smtClean="0">
                    <a:solidFill>
                      <a:schemeClr val="bg1"/>
                    </a:solidFill>
                    <a:effectLst>
                      <a:outerShdw blurRad="38100" dist="38100" dir="2700000" algn="tl">
                        <a:srgbClr val="000000">
                          <a:alpha val="43137"/>
                        </a:srgbClr>
                      </a:outerShdw>
                    </a:effectLst>
                  </a:rPr>
                  <a:t>, abbiamo effettuato una serie di tentativi (100) e tabulato i risultati.</a:t>
                </a:r>
              </a:p>
              <a:p>
                <a:pPr marL="0" indent="0">
                  <a:buNone/>
                </a:pPr>
                <a:r>
                  <a:rPr lang="it-IT" dirty="0" smtClean="0">
                    <a:solidFill>
                      <a:schemeClr val="bg1"/>
                    </a:solidFill>
                    <a:effectLst>
                      <a:outerShdw blurRad="38100" dist="38100" dir="2700000" algn="tl">
                        <a:srgbClr val="000000">
                          <a:alpha val="43137"/>
                        </a:srgbClr>
                      </a:outerShdw>
                    </a:effectLst>
                  </a:rPr>
                  <a:t>Dai tentativi effettuati è emerso che la probabilità che un numero sia pari è </a:t>
                </a:r>
                <a14:m>
                  <m:oMath xmlns:m="http://schemas.openxmlformats.org/officeDocument/2006/math">
                    <m:f>
                      <m:f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47</m:t>
                        </m:r>
                      </m:num>
                      <m:den>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100</m:t>
                        </m:r>
                      </m:den>
                    </m:f>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m:t>
                    </m:r>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47%</m:t>
                    </m:r>
                  </m:oMath>
                </a14:m>
                <a:r>
                  <a:rPr lang="it-IT" dirty="0" smtClean="0">
                    <a:solidFill>
                      <a:schemeClr val="bg1"/>
                    </a:solidFill>
                    <a:effectLst>
                      <a:outerShdw blurRad="38100" dist="38100" dir="2700000" algn="tl">
                        <a:srgbClr val="000000">
                          <a:alpha val="43137"/>
                        </a:srgbClr>
                      </a:outerShdw>
                    </a:effectLst>
                  </a:rPr>
                  <a:t> , la probabilità che sia dispari è </a:t>
                </a:r>
                <a14:m>
                  <m:oMath xmlns:m="http://schemas.openxmlformats.org/officeDocument/2006/math">
                    <m:f>
                      <m:f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52</m:t>
                        </m:r>
                      </m:num>
                      <m:den>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100</m:t>
                        </m:r>
                      </m:den>
                    </m:f>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m:t>
                    </m:r>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52%</m:t>
                    </m:r>
                  </m:oMath>
                </a14:m>
                <a:r>
                  <a:rPr lang="it-IT" dirty="0" smtClean="0">
                    <a:solidFill>
                      <a:schemeClr val="bg1"/>
                    </a:solidFill>
                    <a:effectLst>
                      <a:outerShdw blurRad="38100" dist="38100" dir="2700000" algn="tl">
                        <a:srgbClr val="000000">
                          <a:alpha val="43137"/>
                        </a:srgbClr>
                      </a:outerShdw>
                    </a:effectLst>
                  </a:rPr>
                  <a:t> , la probabilità che sia primo è </a:t>
                </a:r>
                <a14:m>
                  <m:oMath xmlns:m="http://schemas.openxmlformats.org/officeDocument/2006/math">
                    <m:f>
                      <m:fPr>
                        <m:ctrlPr>
                          <a:rPr lang="it-IT" i="1" smtClean="0">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41</m:t>
                        </m:r>
                      </m:num>
                      <m:den>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100</m:t>
                        </m:r>
                      </m:den>
                    </m:f>
                    <m:r>
                      <a:rPr lang="it-IT" b="0" i="1" smtClean="0">
                        <a:solidFill>
                          <a:schemeClr val="bg1"/>
                        </a:solidFill>
                        <a:effectLst>
                          <a:outerShdw blurRad="38100" dist="38100" dir="2700000" algn="tl">
                            <a:srgbClr val="000000">
                              <a:alpha val="43137"/>
                            </a:srgbClr>
                          </a:outerShdw>
                        </a:effectLst>
                        <a:latin typeface="Cambria Math" panose="02040503050406030204" pitchFamily="18" charset="0"/>
                      </a:rPr>
                      <m:t>=41%</m:t>
                    </m:r>
                  </m:oMath>
                </a14:m>
                <a:r>
                  <a:rPr lang="it-IT" dirty="0" smtClean="0">
                    <a:solidFill>
                      <a:schemeClr val="bg1"/>
                    </a:solidFill>
                    <a:effectLst>
                      <a:outerShdw blurRad="38100" dist="38100" dir="2700000" algn="tl">
                        <a:srgbClr val="000000">
                          <a:alpha val="43137"/>
                        </a:srgbClr>
                      </a:outerShdw>
                    </a:effectLst>
                  </a:rPr>
                  <a:t> e la probabilità che esca il bianco è stata del 1%.</a:t>
                </a:r>
              </a:p>
              <a:p>
                <a:pPr marL="0" indent="0">
                  <a:buNone/>
                </a:pPr>
                <a:r>
                  <a:rPr lang="it-IT" dirty="0" smtClean="0">
                    <a:solidFill>
                      <a:schemeClr val="bg1"/>
                    </a:solidFill>
                    <a:effectLst>
                      <a:outerShdw blurRad="38100" dist="38100" dir="2700000" algn="tl">
                        <a:srgbClr val="000000">
                          <a:alpha val="43137"/>
                        </a:srgbClr>
                      </a:outerShdw>
                    </a:effectLst>
                  </a:rPr>
                  <a:t>I dati raccolti in modo </a:t>
                </a:r>
                <a:r>
                  <a:rPr lang="it-IT" dirty="0" err="1" smtClean="0">
                    <a:solidFill>
                      <a:schemeClr val="bg1"/>
                    </a:solidFill>
                    <a:effectLst>
                      <a:outerShdw blurRad="38100" dist="38100" dir="2700000" algn="tl">
                        <a:srgbClr val="000000">
                          <a:alpha val="43137"/>
                        </a:srgbClr>
                      </a:outerShdw>
                    </a:effectLst>
                  </a:rPr>
                  <a:t>frequentistico</a:t>
                </a:r>
                <a:r>
                  <a:rPr lang="it-IT" dirty="0" smtClean="0">
                    <a:solidFill>
                      <a:schemeClr val="bg1"/>
                    </a:solidFill>
                    <a:effectLst>
                      <a:outerShdw blurRad="38100" dist="38100" dir="2700000" algn="tl">
                        <a:srgbClr val="000000">
                          <a:alpha val="43137"/>
                        </a:srgbClr>
                      </a:outerShdw>
                    </a:effectLst>
                  </a:rPr>
                  <a:t> si avvicinano molto alle statistiche, a causa dell’elevato numero di prove effettuate e dall’assenza di variabili esterne.</a:t>
                </a:r>
                <a:endParaRPr lang="it-IT" dirty="0">
                  <a:solidFill>
                    <a:schemeClr val="bg1"/>
                  </a:solidFill>
                  <a:effectLst>
                    <a:outerShdw blurRad="38100" dist="38100" dir="2700000" algn="tl">
                      <a:srgbClr val="000000">
                        <a:alpha val="43137"/>
                      </a:srgbClr>
                    </a:outerShdw>
                  </a:effectLst>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838200" y="975815"/>
                <a:ext cx="10515600" cy="5201148"/>
              </a:xfrm>
              <a:blipFill>
                <a:blip r:embed="rId3"/>
                <a:stretch>
                  <a:fillRect l="-1275" t="-1993" r="-1971"/>
                </a:stretch>
              </a:blipFill>
            </p:spPr>
            <p:txBody>
              <a:bodyPr/>
              <a:lstStyle/>
              <a:p>
                <a:r>
                  <a:rPr lang="it-IT">
                    <a:noFill/>
                  </a:rPr>
                  <a:t> </a:t>
                </a:r>
              </a:p>
            </p:txBody>
          </p:sp>
        </mc:Fallback>
      </mc:AlternateContent>
    </p:spTree>
    <p:extLst>
      <p:ext uri="{BB962C8B-B14F-4D97-AF65-F5344CB8AC3E}">
        <p14:creationId xmlns:p14="http://schemas.microsoft.com/office/powerpoint/2010/main" val="23679794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TotalTime>
  <Words>4223</Words>
  <Application>Microsoft Office PowerPoint</Application>
  <PresentationFormat>Widescreen</PresentationFormat>
  <Paragraphs>230</Paragraphs>
  <Slides>58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58</vt:i4>
      </vt:variant>
    </vt:vector>
  </HeadingPairs>
  <TitlesOfParts>
    <vt:vector size="64" baseType="lpstr">
      <vt:lpstr>Arial</vt:lpstr>
      <vt:lpstr>Calibri</vt:lpstr>
      <vt:lpstr>Calibri Light</vt:lpstr>
      <vt:lpstr>Cambria Math</vt:lpstr>
      <vt:lpstr>Wingdings</vt:lpstr>
      <vt:lpstr>Tema di Office</vt:lpstr>
      <vt:lpstr>PROBABILITÀ</vt:lpstr>
      <vt:lpstr>La probabilità può essere concepita in modo:</vt:lpstr>
      <vt:lpstr>Concezione classica</vt:lpstr>
      <vt:lpstr>Presentazione standard di PowerPoint</vt:lpstr>
      <vt:lpstr>Concezione frequentista</vt:lpstr>
      <vt:lpstr>Presentazione standard di PowerPoint</vt:lpstr>
      <vt:lpstr>Probabilità soggiettiva</vt:lpstr>
      <vt:lpstr>Presentazione standard di PowerPoint</vt:lpstr>
      <vt:lpstr>Presentazione standard di PowerPoint</vt:lpstr>
      <vt:lpstr>Presentazione standard di PowerPoint</vt:lpstr>
      <vt:lpstr>Scommesse (non) eque </vt:lpstr>
      <vt:lpstr>Presentazione standard di PowerPoint</vt:lpstr>
      <vt:lpstr>Presentazione standard di PowerPoint</vt:lpstr>
      <vt:lpstr>Presentazione standard di PowerPoint</vt:lpstr>
      <vt:lpstr>Presentazione standard di PowerPoint</vt:lpstr>
      <vt:lpstr>Teorema delle prove ripetute</vt:lpstr>
      <vt:lpstr>Presentazione standard di PowerPoint</vt:lpstr>
      <vt:lpstr>Presentazione standard di PowerPoint</vt:lpstr>
      <vt:lpstr>Shannon</vt:lpstr>
      <vt:lpstr>Presentazione standard di PowerPoint</vt:lpstr>
      <vt:lpstr>Presentazione standard di PowerPoint</vt:lpstr>
      <vt:lpstr>Teorema di Bayes</vt:lpstr>
      <vt:lpstr>Presentazione standard di PowerPoint</vt:lpstr>
      <vt:lpstr>Presentazione standard di PowerPoint</vt:lpstr>
      <vt:lpstr>Presentazione standard di PowerPoint</vt:lpstr>
      <vt:lpstr>Presentazione standard di PowerPoint</vt:lpstr>
      <vt:lpstr>Presentazione standard di PowerPoint</vt:lpstr>
      <vt:lpstr>Problema di Mounty Hall</vt:lpstr>
      <vt:lpstr>Presentazione del problema</vt:lpstr>
      <vt:lpstr>Il cambio della scelta favorirebbe le probabilità di vincita?  La risposta è…</vt:lpstr>
      <vt:lpstr>Si </vt:lpstr>
      <vt:lpstr>Questo è dimostrabile analizzando i 6 possibili scenari:</vt:lpstr>
      <vt:lpstr>Teorema di Bayes applicato a Monty Hall</vt:lpstr>
      <vt:lpstr>In conclusione</vt:lpstr>
      <vt:lpstr>Paradosso del compleanno</vt:lpstr>
      <vt:lpstr>Presentazione standard di PowerPoint</vt:lpstr>
      <vt:lpstr>Presentazione standard di PowerPoint</vt:lpstr>
      <vt:lpstr>Presentazione standard di PowerPoint</vt:lpstr>
      <vt:lpstr>Il paradosso delle due buste </vt:lpstr>
      <vt:lpstr>Presentazione standard di PowerPoint</vt:lpstr>
      <vt:lpstr>Presentazione standard di PowerPoint</vt:lpstr>
      <vt:lpstr>Presentazione standard di PowerPoint</vt:lpstr>
      <vt:lpstr>Paradosso del prigioniero</vt:lpstr>
      <vt:lpstr>Presentazione standard di PowerPoint</vt:lpstr>
      <vt:lpstr>Presentazione standard di PowerPoint</vt:lpstr>
      <vt:lpstr>Presentazione standard di PowerPoint</vt:lpstr>
      <vt:lpstr>Presentazione standard di PowerPoint</vt:lpstr>
      <vt:lpstr>Paradosso delle 3 carte</vt:lpstr>
      <vt:lpstr>Presentazione standard di PowerPoint</vt:lpstr>
      <vt:lpstr>Presentazione standard di PowerPoint</vt:lpstr>
      <vt:lpstr>Paradosso dei due bambini</vt:lpstr>
      <vt:lpstr>Presentazione standard di PowerPoint</vt:lpstr>
      <vt:lpstr>Presentazione standard di PowerPoint</vt:lpstr>
      <vt:lpstr>Paradosso del razzista</vt:lpstr>
      <vt:lpstr>Presentazione standard di PowerPoint</vt:lpstr>
      <vt:lpstr>Paradosso del mentitore probabilistico</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Michele La Forgia</dc:creator>
  <cp:lastModifiedBy>Michele La Forgia</cp:lastModifiedBy>
  <cp:revision>96</cp:revision>
  <dcterms:created xsi:type="dcterms:W3CDTF">2016-05-11T06:35:15Z</dcterms:created>
  <dcterms:modified xsi:type="dcterms:W3CDTF">2016-06-02T14:25:05Z</dcterms:modified>
</cp:coreProperties>
</file>